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2" r:id="rId1"/>
  </p:sldMasterIdLst>
  <p:notesMasterIdLst>
    <p:notesMasterId r:id="rId45"/>
  </p:notesMasterIdLst>
  <p:sldIdLst>
    <p:sldId id="3023" r:id="rId2"/>
    <p:sldId id="3024" r:id="rId3"/>
    <p:sldId id="3025" r:id="rId4"/>
    <p:sldId id="3291" r:id="rId5"/>
    <p:sldId id="3238" r:id="rId6"/>
    <p:sldId id="3290" r:id="rId7"/>
    <p:sldId id="3087" r:id="rId8"/>
    <p:sldId id="3028" r:id="rId9"/>
    <p:sldId id="3292" r:id="rId10"/>
    <p:sldId id="3029" r:id="rId11"/>
    <p:sldId id="3030" r:id="rId12"/>
    <p:sldId id="3039" r:id="rId13"/>
    <p:sldId id="3049" r:id="rId14"/>
    <p:sldId id="3240" r:id="rId15"/>
    <p:sldId id="3222" r:id="rId16"/>
    <p:sldId id="3249" r:id="rId17"/>
    <p:sldId id="3032" r:id="rId18"/>
    <p:sldId id="3033" r:id="rId19"/>
    <p:sldId id="3034" r:id="rId20"/>
    <p:sldId id="3229" r:id="rId21"/>
    <p:sldId id="3230" r:id="rId22"/>
    <p:sldId id="3036" r:id="rId23"/>
    <p:sldId id="3042" r:id="rId24"/>
    <p:sldId id="3093" r:id="rId25"/>
    <p:sldId id="3201" r:id="rId26"/>
    <p:sldId id="3255" r:id="rId27"/>
    <p:sldId id="3244" r:id="rId28"/>
    <p:sldId id="3169" r:id="rId29"/>
    <p:sldId id="3232" r:id="rId30"/>
    <p:sldId id="3191" r:id="rId31"/>
    <p:sldId id="3203" r:id="rId32"/>
    <p:sldId id="3241" r:id="rId33"/>
    <p:sldId id="3242" r:id="rId34"/>
    <p:sldId id="3293" r:id="rId35"/>
    <p:sldId id="3048" r:id="rId36"/>
    <p:sldId id="3027" r:id="rId37"/>
    <p:sldId id="3299" r:id="rId38"/>
    <p:sldId id="3302" r:id="rId39"/>
    <p:sldId id="3081" r:id="rId40"/>
    <p:sldId id="3233" r:id="rId41"/>
    <p:sldId id="3050" r:id="rId42"/>
    <p:sldId id="3051" r:id="rId43"/>
    <p:sldId id="3063" r:id="rId44"/>
  </p:sldIdLst>
  <p:sldSz cx="9144000" cy="6858000" type="screen4x3"/>
  <p:notesSz cx="6858000" cy="9144000"/>
  <p:defaultTextStyle>
    <a:defPPr>
      <a:defRPr lang="en-US"/>
    </a:defPPr>
    <a:lvl1pPr algn="l" rtl="0" eaLnBrk="0" fontAlgn="base" hangingPunct="0">
      <a:spcBef>
        <a:spcPct val="50000"/>
      </a:spcBef>
      <a:spcAft>
        <a:spcPct val="0"/>
      </a:spcAft>
      <a:defRPr sz="2000" b="1" kern="1200">
        <a:solidFill>
          <a:schemeClr val="tx1"/>
        </a:solidFill>
        <a:latin typeface="Microsoft Sans Serif" pitchFamily="34" charset="0"/>
        <a:ea typeface="+mn-ea"/>
        <a:cs typeface="+mn-cs"/>
      </a:defRPr>
    </a:lvl1pPr>
    <a:lvl2pPr marL="457200" algn="l" rtl="0" eaLnBrk="0" fontAlgn="base" hangingPunct="0">
      <a:spcBef>
        <a:spcPct val="50000"/>
      </a:spcBef>
      <a:spcAft>
        <a:spcPct val="0"/>
      </a:spcAft>
      <a:defRPr sz="2000" b="1" kern="1200">
        <a:solidFill>
          <a:schemeClr val="tx1"/>
        </a:solidFill>
        <a:latin typeface="Microsoft Sans Serif" pitchFamily="34" charset="0"/>
        <a:ea typeface="+mn-ea"/>
        <a:cs typeface="+mn-cs"/>
      </a:defRPr>
    </a:lvl2pPr>
    <a:lvl3pPr marL="914400" algn="l" rtl="0" eaLnBrk="0" fontAlgn="base" hangingPunct="0">
      <a:spcBef>
        <a:spcPct val="50000"/>
      </a:spcBef>
      <a:spcAft>
        <a:spcPct val="0"/>
      </a:spcAft>
      <a:defRPr sz="2000" b="1" kern="1200">
        <a:solidFill>
          <a:schemeClr val="tx1"/>
        </a:solidFill>
        <a:latin typeface="Microsoft Sans Serif" pitchFamily="34" charset="0"/>
        <a:ea typeface="+mn-ea"/>
        <a:cs typeface="+mn-cs"/>
      </a:defRPr>
    </a:lvl3pPr>
    <a:lvl4pPr marL="1371600" algn="l" rtl="0" eaLnBrk="0" fontAlgn="base" hangingPunct="0">
      <a:spcBef>
        <a:spcPct val="50000"/>
      </a:spcBef>
      <a:spcAft>
        <a:spcPct val="0"/>
      </a:spcAft>
      <a:defRPr sz="2000" b="1" kern="1200">
        <a:solidFill>
          <a:schemeClr val="tx1"/>
        </a:solidFill>
        <a:latin typeface="Microsoft Sans Serif" pitchFamily="34" charset="0"/>
        <a:ea typeface="+mn-ea"/>
        <a:cs typeface="+mn-cs"/>
      </a:defRPr>
    </a:lvl4pPr>
    <a:lvl5pPr marL="1828800" algn="l" rtl="0" eaLnBrk="0" fontAlgn="base" hangingPunct="0">
      <a:spcBef>
        <a:spcPct val="50000"/>
      </a:spcBef>
      <a:spcAft>
        <a:spcPct val="0"/>
      </a:spcAft>
      <a:defRPr sz="2000" b="1" kern="1200">
        <a:solidFill>
          <a:schemeClr val="tx1"/>
        </a:solidFill>
        <a:latin typeface="Microsoft Sans Serif" pitchFamily="34" charset="0"/>
        <a:ea typeface="+mn-ea"/>
        <a:cs typeface="+mn-cs"/>
      </a:defRPr>
    </a:lvl5pPr>
    <a:lvl6pPr marL="2286000" algn="l" defTabSz="914400" rtl="0" eaLnBrk="1" latinLnBrk="0" hangingPunct="1">
      <a:defRPr sz="2000" b="1" kern="1200">
        <a:solidFill>
          <a:schemeClr val="tx1"/>
        </a:solidFill>
        <a:latin typeface="Microsoft Sans Serif" pitchFamily="34" charset="0"/>
        <a:ea typeface="+mn-ea"/>
        <a:cs typeface="+mn-cs"/>
      </a:defRPr>
    </a:lvl6pPr>
    <a:lvl7pPr marL="2743200" algn="l" defTabSz="914400" rtl="0" eaLnBrk="1" latinLnBrk="0" hangingPunct="1">
      <a:defRPr sz="2000" b="1" kern="1200">
        <a:solidFill>
          <a:schemeClr val="tx1"/>
        </a:solidFill>
        <a:latin typeface="Microsoft Sans Serif" pitchFamily="34" charset="0"/>
        <a:ea typeface="+mn-ea"/>
        <a:cs typeface="+mn-cs"/>
      </a:defRPr>
    </a:lvl7pPr>
    <a:lvl8pPr marL="3200400" algn="l" defTabSz="914400" rtl="0" eaLnBrk="1" latinLnBrk="0" hangingPunct="1">
      <a:defRPr sz="2000" b="1" kern="1200">
        <a:solidFill>
          <a:schemeClr val="tx1"/>
        </a:solidFill>
        <a:latin typeface="Microsoft Sans Serif" pitchFamily="34" charset="0"/>
        <a:ea typeface="+mn-ea"/>
        <a:cs typeface="+mn-cs"/>
      </a:defRPr>
    </a:lvl8pPr>
    <a:lvl9pPr marL="3657600" algn="l" defTabSz="914400" rtl="0" eaLnBrk="1" latinLnBrk="0" hangingPunct="1">
      <a:defRPr sz="2000" b="1" kern="1200">
        <a:solidFill>
          <a:schemeClr val="tx1"/>
        </a:solidFill>
        <a:latin typeface="Microsoft Sans Serif"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CCCC00"/>
    <a:srgbClr val="FF9900"/>
    <a:srgbClr val="669900"/>
    <a:srgbClr val="660033"/>
    <a:srgbClr val="660066"/>
    <a:srgbClr val="0000FF"/>
    <a:srgbClr val="FFFF00"/>
    <a:srgbClr val="CCFF66"/>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544" autoAdjust="0"/>
    <p:restoredTop sz="86051" autoAdjust="0"/>
  </p:normalViewPr>
  <p:slideViewPr>
    <p:cSldViewPr>
      <p:cViewPr varScale="1">
        <p:scale>
          <a:sx n="58" d="100"/>
          <a:sy n="58" d="100"/>
        </p:scale>
        <p:origin x="1704" y="90"/>
      </p:cViewPr>
      <p:guideLst>
        <p:guide orient="horz" pos="2160"/>
        <p:guide pos="2880"/>
      </p:guideLst>
    </p:cSldViewPr>
  </p:slideViewPr>
  <p:outlineViewPr>
    <p:cViewPr>
      <p:scale>
        <a:sx n="33" d="100"/>
        <a:sy n="33" d="100"/>
      </p:scale>
      <p:origin x="0" y="-1818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70" d="100"/>
          <a:sy n="70" d="100"/>
        </p:scale>
        <p:origin x="-1810" y="-91"/>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0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200" b="0">
                <a:latin typeface="Arial" pitchFamily="34" charset="0"/>
              </a:defRPr>
            </a:lvl1pPr>
          </a:lstStyle>
          <a:p>
            <a:pPr>
              <a:defRPr/>
            </a:pPr>
            <a:endParaRPr lang="en-US"/>
          </a:p>
        </p:txBody>
      </p:sp>
      <p:sp>
        <p:nvSpPr>
          <p:cNvPr id="21606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200" b="0">
                <a:latin typeface="Arial" pitchFamily="34" charset="0"/>
              </a:defRPr>
            </a:lvl1pPr>
          </a:lstStyle>
          <a:p>
            <a:pPr>
              <a:defRPr/>
            </a:pPr>
            <a:endParaRPr lang="en-US"/>
          </a:p>
        </p:txBody>
      </p:sp>
      <p:sp>
        <p:nvSpPr>
          <p:cNvPr id="665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06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1607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spcBef>
                <a:spcPct val="0"/>
              </a:spcBef>
              <a:defRPr sz="1200" b="0">
                <a:latin typeface="Arial" pitchFamily="34" charset="0"/>
              </a:defRPr>
            </a:lvl1pPr>
          </a:lstStyle>
          <a:p>
            <a:pPr>
              <a:defRPr/>
            </a:pPr>
            <a:endParaRPr lang="en-US"/>
          </a:p>
        </p:txBody>
      </p:sp>
      <p:sp>
        <p:nvSpPr>
          <p:cNvPr id="21607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spcBef>
                <a:spcPct val="0"/>
              </a:spcBef>
              <a:defRPr sz="1200" b="0">
                <a:latin typeface="Arial" pitchFamily="34" charset="0"/>
              </a:defRPr>
            </a:lvl1pPr>
          </a:lstStyle>
          <a:p>
            <a:pPr>
              <a:defRPr/>
            </a:pPr>
            <a:fld id="{A23B15B5-B586-4033-8314-6A6B77EE8493}" type="slidenum">
              <a:rPr lang="en-US"/>
              <a:pPr>
                <a:defRPr/>
              </a:pPr>
              <a:t>‹#›</a:t>
            </a:fld>
            <a:endParaRPr lang="en-US"/>
          </a:p>
        </p:txBody>
      </p:sp>
    </p:spTree>
    <p:extLst>
      <p:ext uri="{BB962C8B-B14F-4D97-AF65-F5344CB8AC3E}">
        <p14:creationId xmlns:p14="http://schemas.microsoft.com/office/powerpoint/2010/main" val="29052540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ifpri.org/publication/challenge-hunger-2008-global-hunger-index"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A248E7C8-D7D2-4981-B84D-3A5206032E4C}" type="slidenum">
              <a:rPr lang="en-US" smtClean="0"/>
              <a:pPr/>
              <a:t>1</a:t>
            </a:fld>
            <a:endParaRPr lang="en-US" dirty="0"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628700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8EC38590-0A83-4330-89A3-FE633D7BA3F8}" type="slidenum">
              <a:rPr lang="en-US" smtClean="0"/>
              <a:pPr/>
              <a:t>11</a:t>
            </a:fld>
            <a:endParaRPr lang="en-US"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t>Physiologic requirement </a:t>
            </a:r>
            <a:r>
              <a:rPr lang="en-US" sz="1200" baseline="0" dirty="0" smtClean="0"/>
              <a:t>= </a:t>
            </a:r>
            <a:r>
              <a:rPr lang="en-US" sz="1200" dirty="0" smtClean="0"/>
              <a:t>absorbed amount</a:t>
            </a:r>
          </a:p>
          <a:p>
            <a:pPr eaLnBrk="1" hangingPunct="1"/>
            <a:endParaRPr lang="en-US" b="1" dirty="0" smtClean="0"/>
          </a:p>
        </p:txBody>
      </p:sp>
    </p:spTree>
    <p:extLst>
      <p:ext uri="{BB962C8B-B14F-4D97-AF65-F5344CB8AC3E}">
        <p14:creationId xmlns:p14="http://schemas.microsoft.com/office/powerpoint/2010/main" val="1006294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Microsoft Sans Serif" pitchFamily="34" charset="0"/>
              </a:defRPr>
            </a:lvl1pPr>
            <a:lvl2pPr marL="742950" indent="-285750">
              <a:defRPr sz="2000" b="1">
                <a:solidFill>
                  <a:schemeClr val="tx1"/>
                </a:solidFill>
                <a:latin typeface="Microsoft Sans Serif" pitchFamily="34" charset="0"/>
              </a:defRPr>
            </a:lvl2pPr>
            <a:lvl3pPr marL="1143000" indent="-228600">
              <a:defRPr sz="2000" b="1">
                <a:solidFill>
                  <a:schemeClr val="tx1"/>
                </a:solidFill>
                <a:latin typeface="Microsoft Sans Serif" pitchFamily="34" charset="0"/>
              </a:defRPr>
            </a:lvl3pPr>
            <a:lvl4pPr marL="1600200" indent="-228600">
              <a:defRPr sz="2000" b="1">
                <a:solidFill>
                  <a:schemeClr val="tx1"/>
                </a:solidFill>
                <a:latin typeface="Microsoft Sans Serif" pitchFamily="34" charset="0"/>
              </a:defRPr>
            </a:lvl4pPr>
            <a:lvl5pPr marL="2057400" indent="-228600">
              <a:defRPr sz="2000" b="1">
                <a:solidFill>
                  <a:schemeClr val="tx1"/>
                </a:solidFill>
                <a:latin typeface="Microsoft Sans Serif" pitchFamily="34" charset="0"/>
              </a:defRPr>
            </a:lvl5pPr>
            <a:lvl6pPr marL="2514600" indent="-228600" eaLnBrk="0" fontAlgn="base" hangingPunct="0">
              <a:spcBef>
                <a:spcPct val="50000"/>
              </a:spcBef>
              <a:spcAft>
                <a:spcPct val="0"/>
              </a:spcAft>
              <a:defRPr sz="2000" b="1">
                <a:solidFill>
                  <a:schemeClr val="tx1"/>
                </a:solidFill>
                <a:latin typeface="Microsoft Sans Serif" pitchFamily="34" charset="0"/>
              </a:defRPr>
            </a:lvl6pPr>
            <a:lvl7pPr marL="2971800" indent="-228600" eaLnBrk="0" fontAlgn="base" hangingPunct="0">
              <a:spcBef>
                <a:spcPct val="50000"/>
              </a:spcBef>
              <a:spcAft>
                <a:spcPct val="0"/>
              </a:spcAft>
              <a:defRPr sz="2000" b="1">
                <a:solidFill>
                  <a:schemeClr val="tx1"/>
                </a:solidFill>
                <a:latin typeface="Microsoft Sans Serif" pitchFamily="34" charset="0"/>
              </a:defRPr>
            </a:lvl7pPr>
            <a:lvl8pPr marL="3429000" indent="-228600" eaLnBrk="0" fontAlgn="base" hangingPunct="0">
              <a:spcBef>
                <a:spcPct val="50000"/>
              </a:spcBef>
              <a:spcAft>
                <a:spcPct val="0"/>
              </a:spcAft>
              <a:defRPr sz="2000" b="1">
                <a:solidFill>
                  <a:schemeClr val="tx1"/>
                </a:solidFill>
                <a:latin typeface="Microsoft Sans Serif" pitchFamily="34" charset="0"/>
              </a:defRPr>
            </a:lvl8pPr>
            <a:lvl9pPr marL="3886200" indent="-228600" eaLnBrk="0" fontAlgn="base" hangingPunct="0">
              <a:spcBef>
                <a:spcPct val="50000"/>
              </a:spcBef>
              <a:spcAft>
                <a:spcPct val="0"/>
              </a:spcAft>
              <a:defRPr sz="2000" b="1">
                <a:solidFill>
                  <a:schemeClr val="tx1"/>
                </a:solidFill>
                <a:latin typeface="Microsoft Sans Serif" pitchFamily="34" charset="0"/>
              </a:defRPr>
            </a:lvl9pPr>
          </a:lstStyle>
          <a:p>
            <a:fld id="{DD31E1C6-4CBB-43B2-98BB-293DF2219345}" type="slidenum">
              <a:rPr lang="en-US" sz="1200" b="0">
                <a:latin typeface="Arial" charset="0"/>
              </a:rPr>
              <a:pPr/>
              <a:t>12</a:t>
            </a:fld>
            <a:endParaRPr lang="en-US" sz="1200" b="0">
              <a:latin typeface="Arial"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t>Combination of target micronutrient trait with attributes</a:t>
            </a:r>
            <a:r>
              <a:rPr lang="en-US" sz="1200" baseline="0" dirty="0" smtClean="0"/>
              <a:t> </a:t>
            </a:r>
            <a:r>
              <a:rPr lang="en-US" sz="1200" dirty="0" smtClean="0"/>
              <a:t>required such</a:t>
            </a:r>
            <a:r>
              <a:rPr lang="en-US" sz="1200" baseline="0" dirty="0" smtClean="0"/>
              <a:t> as Ug99 resistance and traits which </a:t>
            </a:r>
            <a:r>
              <a:rPr lang="en-US" sz="1200" dirty="0" smtClean="0"/>
              <a:t>trigger adoption by farmers such</a:t>
            </a:r>
            <a:r>
              <a:rPr lang="en-US" sz="1200" baseline="0" dirty="0" smtClean="0"/>
              <a:t> as competitive yield</a:t>
            </a:r>
            <a:endParaRPr lang="en-US" sz="120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t>Biofortification is an evidence-based intervention linking agriculture and nutrition</a:t>
            </a:r>
          </a:p>
          <a:p>
            <a:pPr eaLnBrk="1" hangingPunct="1"/>
            <a:endParaRPr lang="en-US" dirty="0" smtClean="0"/>
          </a:p>
        </p:txBody>
      </p:sp>
    </p:spTree>
    <p:extLst>
      <p:ext uri="{BB962C8B-B14F-4D97-AF65-F5344CB8AC3E}">
        <p14:creationId xmlns:p14="http://schemas.microsoft.com/office/powerpoint/2010/main" val="6682920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Microsoft Sans Serif" pitchFamily="34" charset="0"/>
              </a:defRPr>
            </a:lvl1pPr>
            <a:lvl2pPr marL="742950" indent="-285750">
              <a:defRPr sz="2000" b="1">
                <a:solidFill>
                  <a:schemeClr val="tx1"/>
                </a:solidFill>
                <a:latin typeface="Microsoft Sans Serif" pitchFamily="34" charset="0"/>
              </a:defRPr>
            </a:lvl2pPr>
            <a:lvl3pPr marL="1143000" indent="-228600">
              <a:defRPr sz="2000" b="1">
                <a:solidFill>
                  <a:schemeClr val="tx1"/>
                </a:solidFill>
                <a:latin typeface="Microsoft Sans Serif" pitchFamily="34" charset="0"/>
              </a:defRPr>
            </a:lvl3pPr>
            <a:lvl4pPr marL="1600200" indent="-228600">
              <a:defRPr sz="2000" b="1">
                <a:solidFill>
                  <a:schemeClr val="tx1"/>
                </a:solidFill>
                <a:latin typeface="Microsoft Sans Serif" pitchFamily="34" charset="0"/>
              </a:defRPr>
            </a:lvl4pPr>
            <a:lvl5pPr marL="2057400" indent="-228600">
              <a:defRPr sz="2000" b="1">
                <a:solidFill>
                  <a:schemeClr val="tx1"/>
                </a:solidFill>
                <a:latin typeface="Microsoft Sans Serif" pitchFamily="34" charset="0"/>
              </a:defRPr>
            </a:lvl5pPr>
            <a:lvl6pPr marL="2514600" indent="-228600" eaLnBrk="0" fontAlgn="base" hangingPunct="0">
              <a:spcBef>
                <a:spcPct val="50000"/>
              </a:spcBef>
              <a:spcAft>
                <a:spcPct val="0"/>
              </a:spcAft>
              <a:defRPr sz="2000" b="1">
                <a:solidFill>
                  <a:schemeClr val="tx1"/>
                </a:solidFill>
                <a:latin typeface="Microsoft Sans Serif" pitchFamily="34" charset="0"/>
              </a:defRPr>
            </a:lvl6pPr>
            <a:lvl7pPr marL="2971800" indent="-228600" eaLnBrk="0" fontAlgn="base" hangingPunct="0">
              <a:spcBef>
                <a:spcPct val="50000"/>
              </a:spcBef>
              <a:spcAft>
                <a:spcPct val="0"/>
              </a:spcAft>
              <a:defRPr sz="2000" b="1">
                <a:solidFill>
                  <a:schemeClr val="tx1"/>
                </a:solidFill>
                <a:latin typeface="Microsoft Sans Serif" pitchFamily="34" charset="0"/>
              </a:defRPr>
            </a:lvl7pPr>
            <a:lvl8pPr marL="3429000" indent="-228600" eaLnBrk="0" fontAlgn="base" hangingPunct="0">
              <a:spcBef>
                <a:spcPct val="50000"/>
              </a:spcBef>
              <a:spcAft>
                <a:spcPct val="0"/>
              </a:spcAft>
              <a:defRPr sz="2000" b="1">
                <a:solidFill>
                  <a:schemeClr val="tx1"/>
                </a:solidFill>
                <a:latin typeface="Microsoft Sans Serif" pitchFamily="34" charset="0"/>
              </a:defRPr>
            </a:lvl8pPr>
            <a:lvl9pPr marL="3886200" indent="-228600" eaLnBrk="0" fontAlgn="base" hangingPunct="0">
              <a:spcBef>
                <a:spcPct val="50000"/>
              </a:spcBef>
              <a:spcAft>
                <a:spcPct val="0"/>
              </a:spcAft>
              <a:defRPr sz="2000" b="1">
                <a:solidFill>
                  <a:schemeClr val="tx1"/>
                </a:solidFill>
                <a:latin typeface="Microsoft Sans Serif" pitchFamily="34" charset="0"/>
              </a:defRPr>
            </a:lvl9pPr>
          </a:lstStyle>
          <a:p>
            <a:fld id="{DD31E1C6-4CBB-43B2-98BB-293DF2219345}" type="slidenum">
              <a:rPr lang="en-US" sz="1200" b="0">
                <a:latin typeface="Arial" charset="0"/>
              </a:rPr>
              <a:pPr/>
              <a:t>13</a:t>
            </a:fld>
            <a:endParaRPr lang="en-US" sz="1200" b="0">
              <a:latin typeface="Arial"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Advocacy: Project Visibility;  Policy Integration; Advocacy Strategy; </a:t>
            </a:r>
            <a:r>
              <a:rPr lang="en-US" sz="1200" dirty="0" smtClean="0"/>
              <a:t>Dissemination, Marketing, Consumer Acceptance …; Variety Release, Extension, Seed Systems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t>Trait</a:t>
            </a:r>
            <a:r>
              <a:rPr lang="en-US" sz="1200" baseline="0" dirty="0" smtClean="0"/>
              <a:t> visibility</a:t>
            </a:r>
            <a:endParaRPr lang="en-US" sz="1200"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eaLnBrk="1" hangingPunct="1"/>
            <a:endParaRPr lang="en-US" dirty="0" smtClean="0"/>
          </a:p>
        </p:txBody>
      </p:sp>
    </p:spTree>
    <p:extLst>
      <p:ext uri="{BB962C8B-B14F-4D97-AF65-F5344CB8AC3E}">
        <p14:creationId xmlns:p14="http://schemas.microsoft.com/office/powerpoint/2010/main" val="3074781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8EC38590-0A83-4330-89A3-FE633D7BA3F8}" type="slidenum">
              <a:rPr lang="en-US" smtClean="0"/>
              <a:pPr/>
              <a:t>14</a:t>
            </a:fld>
            <a:endParaRPr lang="en-US"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However, for biofortification to deliver on its promise,  three things must happen</a:t>
            </a:r>
          </a:p>
          <a:p>
            <a:pPr eaLnBrk="1" hangingPunct="1"/>
            <a:endParaRPr lang="en-US" b="1" dirty="0" smtClean="0"/>
          </a:p>
        </p:txBody>
      </p:sp>
    </p:spTree>
    <p:extLst>
      <p:ext uri="{BB962C8B-B14F-4D97-AF65-F5344CB8AC3E}">
        <p14:creationId xmlns:p14="http://schemas.microsoft.com/office/powerpoint/2010/main" val="2931686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A248E7C8-D7D2-4981-B84D-3A5206032E4C}" type="slidenum">
              <a:rPr lang="en-US" smtClean="0"/>
              <a:pPr/>
              <a:t>15</a:t>
            </a:fld>
            <a:endParaRPr lang="en-US" dirty="0"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b="0" dirty="0" smtClean="0"/>
          </a:p>
        </p:txBody>
      </p:sp>
    </p:spTree>
    <p:extLst>
      <p:ext uri="{BB962C8B-B14F-4D97-AF65-F5344CB8AC3E}">
        <p14:creationId xmlns:p14="http://schemas.microsoft.com/office/powerpoint/2010/main" val="480345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A25FCD-0B2D-4B33-A644-EBB97387B00F}" type="slidenum">
              <a:rPr lang="en-US" altLang="en-US"/>
              <a:pPr/>
              <a:t>16</a:t>
            </a:fld>
            <a:endParaRPr lang="en-US" altLang="en-US"/>
          </a:p>
        </p:txBody>
      </p:sp>
      <p:sp>
        <p:nvSpPr>
          <p:cNvPr id="3673090" name="Rectangle 2"/>
          <p:cNvSpPr>
            <a:spLocks noGrp="1" noRot="1" noChangeAspect="1" noChangeArrowheads="1" noTextEdit="1"/>
          </p:cNvSpPr>
          <p:nvPr>
            <p:ph type="sldImg"/>
          </p:nvPr>
        </p:nvSpPr>
        <p:spPr>
          <a:xfrm>
            <a:off x="1144588" y="685800"/>
            <a:ext cx="4572000" cy="3429000"/>
          </a:xfrm>
          <a:ln/>
        </p:spPr>
      </p:sp>
      <p:sp>
        <p:nvSpPr>
          <p:cNvPr id="367309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477568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defRPr sz="2000" b="1">
                <a:solidFill>
                  <a:schemeClr val="tx1"/>
                </a:solidFill>
                <a:latin typeface="Microsoft Sans Serif" panose="020B0604020202020204" pitchFamily="34" charset="0"/>
              </a:defRPr>
            </a:lvl1pPr>
            <a:lvl2pPr marL="742950" indent="-285750">
              <a:spcBef>
                <a:spcPct val="50000"/>
              </a:spcBef>
              <a:defRPr sz="2000" b="1">
                <a:solidFill>
                  <a:schemeClr val="tx1"/>
                </a:solidFill>
                <a:latin typeface="Microsoft Sans Serif" panose="020B0604020202020204" pitchFamily="34" charset="0"/>
              </a:defRPr>
            </a:lvl2pPr>
            <a:lvl3pPr marL="1143000" indent="-228600">
              <a:spcBef>
                <a:spcPct val="50000"/>
              </a:spcBef>
              <a:defRPr sz="2000" b="1">
                <a:solidFill>
                  <a:schemeClr val="tx1"/>
                </a:solidFill>
                <a:latin typeface="Microsoft Sans Serif" panose="020B0604020202020204" pitchFamily="34" charset="0"/>
              </a:defRPr>
            </a:lvl3pPr>
            <a:lvl4pPr marL="1600200" indent="-228600">
              <a:spcBef>
                <a:spcPct val="50000"/>
              </a:spcBef>
              <a:defRPr sz="2000" b="1">
                <a:solidFill>
                  <a:schemeClr val="tx1"/>
                </a:solidFill>
                <a:latin typeface="Microsoft Sans Serif" panose="020B0604020202020204" pitchFamily="34" charset="0"/>
              </a:defRPr>
            </a:lvl4pPr>
            <a:lvl5pPr marL="2057400" indent="-228600">
              <a:spcBef>
                <a:spcPct val="50000"/>
              </a:spcBef>
              <a:defRPr sz="2000" b="1">
                <a:solidFill>
                  <a:schemeClr val="tx1"/>
                </a:solidFill>
                <a:latin typeface="Microsoft Sans Serif" panose="020B0604020202020204" pitchFamily="34" charset="0"/>
              </a:defRPr>
            </a:lvl5pPr>
            <a:lvl6pPr marL="2514600" indent="-228600" eaLnBrk="0" fontAlgn="base" hangingPunct="0">
              <a:spcBef>
                <a:spcPct val="50000"/>
              </a:spcBef>
              <a:spcAft>
                <a:spcPct val="0"/>
              </a:spcAft>
              <a:defRPr sz="2000" b="1">
                <a:solidFill>
                  <a:schemeClr val="tx1"/>
                </a:solidFill>
                <a:latin typeface="Microsoft Sans Serif" panose="020B0604020202020204" pitchFamily="34" charset="0"/>
              </a:defRPr>
            </a:lvl6pPr>
            <a:lvl7pPr marL="2971800" indent="-228600" eaLnBrk="0" fontAlgn="base" hangingPunct="0">
              <a:spcBef>
                <a:spcPct val="50000"/>
              </a:spcBef>
              <a:spcAft>
                <a:spcPct val="0"/>
              </a:spcAft>
              <a:defRPr sz="2000" b="1">
                <a:solidFill>
                  <a:schemeClr val="tx1"/>
                </a:solidFill>
                <a:latin typeface="Microsoft Sans Serif" panose="020B0604020202020204" pitchFamily="34" charset="0"/>
              </a:defRPr>
            </a:lvl7pPr>
            <a:lvl8pPr marL="3429000" indent="-228600" eaLnBrk="0" fontAlgn="base" hangingPunct="0">
              <a:spcBef>
                <a:spcPct val="50000"/>
              </a:spcBef>
              <a:spcAft>
                <a:spcPct val="0"/>
              </a:spcAft>
              <a:defRPr sz="2000" b="1">
                <a:solidFill>
                  <a:schemeClr val="tx1"/>
                </a:solidFill>
                <a:latin typeface="Microsoft Sans Serif" panose="020B0604020202020204" pitchFamily="34" charset="0"/>
              </a:defRPr>
            </a:lvl8pPr>
            <a:lvl9pPr marL="3886200" indent="-228600" eaLnBrk="0" fontAlgn="base" hangingPunct="0">
              <a:spcBef>
                <a:spcPct val="50000"/>
              </a:spcBef>
              <a:spcAft>
                <a:spcPct val="0"/>
              </a:spcAft>
              <a:defRPr sz="2000" b="1">
                <a:solidFill>
                  <a:schemeClr val="tx1"/>
                </a:solidFill>
                <a:latin typeface="Microsoft Sans Serif" panose="020B0604020202020204" pitchFamily="34" charset="0"/>
              </a:defRPr>
            </a:lvl9pPr>
          </a:lstStyle>
          <a:p>
            <a:pPr>
              <a:spcBef>
                <a:spcPct val="0"/>
              </a:spcBef>
            </a:pPr>
            <a:fld id="{A543D2D2-C88D-4CD6-B879-948736657930}" type="slidenum">
              <a:rPr lang="en-US" altLang="en-US" sz="1200" b="0">
                <a:latin typeface="Arial" panose="020B0604020202020204" pitchFamily="34" charset="0"/>
              </a:rPr>
              <a:pPr>
                <a:spcBef>
                  <a:spcPct val="0"/>
                </a:spcBef>
              </a:pPr>
              <a:t>17</a:t>
            </a:fld>
            <a:endParaRPr lang="en-US" altLang="en-US" sz="1200" b="0">
              <a:latin typeface="Arial" panose="020B0604020202020204" pitchFamily="34" charset="0"/>
            </a:endParaRPr>
          </a:p>
        </p:txBody>
      </p:sp>
    </p:spTree>
    <p:extLst>
      <p:ext uri="{BB962C8B-B14F-4D97-AF65-F5344CB8AC3E}">
        <p14:creationId xmlns:p14="http://schemas.microsoft.com/office/powerpoint/2010/main" val="2506123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Microsoft Sans Serif" panose="020B0604020202020204" pitchFamily="34" charset="0"/>
              </a:defRPr>
            </a:lvl1pPr>
            <a:lvl2pPr marL="742950" indent="-285750">
              <a:defRPr sz="2000" b="1">
                <a:solidFill>
                  <a:schemeClr val="tx1"/>
                </a:solidFill>
                <a:latin typeface="Microsoft Sans Serif" panose="020B0604020202020204" pitchFamily="34" charset="0"/>
              </a:defRPr>
            </a:lvl2pPr>
            <a:lvl3pPr marL="1143000" indent="-228600">
              <a:defRPr sz="2000" b="1">
                <a:solidFill>
                  <a:schemeClr val="tx1"/>
                </a:solidFill>
                <a:latin typeface="Microsoft Sans Serif" panose="020B0604020202020204" pitchFamily="34" charset="0"/>
              </a:defRPr>
            </a:lvl3pPr>
            <a:lvl4pPr marL="1600200" indent="-228600">
              <a:defRPr sz="2000" b="1">
                <a:solidFill>
                  <a:schemeClr val="tx1"/>
                </a:solidFill>
                <a:latin typeface="Microsoft Sans Serif" panose="020B0604020202020204" pitchFamily="34" charset="0"/>
              </a:defRPr>
            </a:lvl4pPr>
            <a:lvl5pPr marL="2057400" indent="-228600">
              <a:defRPr sz="2000" b="1">
                <a:solidFill>
                  <a:schemeClr val="tx1"/>
                </a:solidFill>
                <a:latin typeface="Microsoft Sans Serif" panose="020B0604020202020204" pitchFamily="34" charset="0"/>
              </a:defRPr>
            </a:lvl5pPr>
            <a:lvl6pPr marL="2514600" indent="-228600" eaLnBrk="0" fontAlgn="base" hangingPunct="0">
              <a:spcBef>
                <a:spcPct val="50000"/>
              </a:spcBef>
              <a:spcAft>
                <a:spcPct val="0"/>
              </a:spcAft>
              <a:defRPr sz="2000" b="1">
                <a:solidFill>
                  <a:schemeClr val="tx1"/>
                </a:solidFill>
                <a:latin typeface="Microsoft Sans Serif" panose="020B0604020202020204" pitchFamily="34" charset="0"/>
              </a:defRPr>
            </a:lvl6pPr>
            <a:lvl7pPr marL="2971800" indent="-228600" eaLnBrk="0" fontAlgn="base" hangingPunct="0">
              <a:spcBef>
                <a:spcPct val="50000"/>
              </a:spcBef>
              <a:spcAft>
                <a:spcPct val="0"/>
              </a:spcAft>
              <a:defRPr sz="2000" b="1">
                <a:solidFill>
                  <a:schemeClr val="tx1"/>
                </a:solidFill>
                <a:latin typeface="Microsoft Sans Serif" panose="020B0604020202020204" pitchFamily="34" charset="0"/>
              </a:defRPr>
            </a:lvl7pPr>
            <a:lvl8pPr marL="3429000" indent="-228600" eaLnBrk="0" fontAlgn="base" hangingPunct="0">
              <a:spcBef>
                <a:spcPct val="50000"/>
              </a:spcBef>
              <a:spcAft>
                <a:spcPct val="0"/>
              </a:spcAft>
              <a:defRPr sz="2000" b="1">
                <a:solidFill>
                  <a:schemeClr val="tx1"/>
                </a:solidFill>
                <a:latin typeface="Microsoft Sans Serif" panose="020B0604020202020204" pitchFamily="34" charset="0"/>
              </a:defRPr>
            </a:lvl8pPr>
            <a:lvl9pPr marL="3886200" indent="-228600" eaLnBrk="0" fontAlgn="base" hangingPunct="0">
              <a:spcBef>
                <a:spcPct val="50000"/>
              </a:spcBef>
              <a:spcAft>
                <a:spcPct val="0"/>
              </a:spcAft>
              <a:defRPr sz="2000" b="1">
                <a:solidFill>
                  <a:schemeClr val="tx1"/>
                </a:solidFill>
                <a:latin typeface="Microsoft Sans Serif" panose="020B0604020202020204" pitchFamily="34" charset="0"/>
              </a:defRPr>
            </a:lvl9pPr>
          </a:lstStyle>
          <a:p>
            <a:fld id="{EF952098-442D-4B9F-878B-798724B03440}" type="slidenum">
              <a:rPr lang="en-US" altLang="en-US" sz="1200" b="0">
                <a:latin typeface="Arial" panose="020B0604020202020204" pitchFamily="34" charset="0"/>
              </a:rPr>
              <a:pPr/>
              <a:t>18</a:t>
            </a:fld>
            <a:endParaRPr lang="en-US" altLang="en-US" sz="1200" b="0">
              <a:latin typeface="Arial" panose="020B0604020202020204" pitchFamily="34" charset="0"/>
            </a:endParaRPr>
          </a:p>
        </p:txBody>
      </p:sp>
      <p:sp>
        <p:nvSpPr>
          <p:cNvPr id="5632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000" b="1">
                <a:solidFill>
                  <a:schemeClr val="tx1"/>
                </a:solidFill>
                <a:latin typeface="Microsoft Sans Serif" panose="020B0604020202020204" pitchFamily="34" charset="0"/>
              </a:defRPr>
            </a:lvl1pPr>
            <a:lvl2pPr marL="742950" indent="-285750">
              <a:defRPr sz="2000" b="1">
                <a:solidFill>
                  <a:schemeClr val="tx1"/>
                </a:solidFill>
                <a:latin typeface="Microsoft Sans Serif" panose="020B0604020202020204" pitchFamily="34" charset="0"/>
              </a:defRPr>
            </a:lvl2pPr>
            <a:lvl3pPr marL="1143000" indent="-228600">
              <a:defRPr sz="2000" b="1">
                <a:solidFill>
                  <a:schemeClr val="tx1"/>
                </a:solidFill>
                <a:latin typeface="Microsoft Sans Serif" panose="020B0604020202020204" pitchFamily="34" charset="0"/>
              </a:defRPr>
            </a:lvl3pPr>
            <a:lvl4pPr marL="1600200" indent="-228600">
              <a:defRPr sz="2000" b="1">
                <a:solidFill>
                  <a:schemeClr val="tx1"/>
                </a:solidFill>
                <a:latin typeface="Microsoft Sans Serif" panose="020B0604020202020204" pitchFamily="34" charset="0"/>
              </a:defRPr>
            </a:lvl4pPr>
            <a:lvl5pPr marL="2057400" indent="-228600">
              <a:defRPr sz="2000" b="1">
                <a:solidFill>
                  <a:schemeClr val="tx1"/>
                </a:solidFill>
                <a:latin typeface="Microsoft Sans Serif" panose="020B0604020202020204" pitchFamily="34" charset="0"/>
              </a:defRPr>
            </a:lvl5pPr>
            <a:lvl6pPr marL="2514600" indent="-228600" eaLnBrk="0" fontAlgn="base" hangingPunct="0">
              <a:spcBef>
                <a:spcPct val="50000"/>
              </a:spcBef>
              <a:spcAft>
                <a:spcPct val="0"/>
              </a:spcAft>
              <a:defRPr sz="2000" b="1">
                <a:solidFill>
                  <a:schemeClr val="tx1"/>
                </a:solidFill>
                <a:latin typeface="Microsoft Sans Serif" panose="020B0604020202020204" pitchFamily="34" charset="0"/>
              </a:defRPr>
            </a:lvl6pPr>
            <a:lvl7pPr marL="2971800" indent="-228600" eaLnBrk="0" fontAlgn="base" hangingPunct="0">
              <a:spcBef>
                <a:spcPct val="50000"/>
              </a:spcBef>
              <a:spcAft>
                <a:spcPct val="0"/>
              </a:spcAft>
              <a:defRPr sz="2000" b="1">
                <a:solidFill>
                  <a:schemeClr val="tx1"/>
                </a:solidFill>
                <a:latin typeface="Microsoft Sans Serif" panose="020B0604020202020204" pitchFamily="34" charset="0"/>
              </a:defRPr>
            </a:lvl7pPr>
            <a:lvl8pPr marL="3429000" indent="-228600" eaLnBrk="0" fontAlgn="base" hangingPunct="0">
              <a:spcBef>
                <a:spcPct val="50000"/>
              </a:spcBef>
              <a:spcAft>
                <a:spcPct val="0"/>
              </a:spcAft>
              <a:defRPr sz="2000" b="1">
                <a:solidFill>
                  <a:schemeClr val="tx1"/>
                </a:solidFill>
                <a:latin typeface="Microsoft Sans Serif" panose="020B0604020202020204" pitchFamily="34" charset="0"/>
              </a:defRPr>
            </a:lvl8pPr>
            <a:lvl9pPr marL="3886200" indent="-228600" eaLnBrk="0" fontAlgn="base" hangingPunct="0">
              <a:spcBef>
                <a:spcPct val="50000"/>
              </a:spcBef>
              <a:spcAft>
                <a:spcPct val="0"/>
              </a:spcAft>
              <a:defRPr sz="2000" b="1">
                <a:solidFill>
                  <a:schemeClr val="tx1"/>
                </a:solidFill>
                <a:latin typeface="Microsoft Sans Serif" panose="020B0604020202020204" pitchFamily="34" charset="0"/>
              </a:defRPr>
            </a:lvl9pPr>
          </a:lstStyle>
          <a:p>
            <a:pPr algn="r" eaLnBrk="1" hangingPunct="1">
              <a:spcBef>
                <a:spcPct val="0"/>
              </a:spcBef>
            </a:pPr>
            <a:fld id="{84627A24-B515-46F1-8641-59A2025C57F6}" type="slidenum">
              <a:rPr lang="en-US" altLang="en-US" sz="1200" b="0">
                <a:latin typeface="Arial" panose="020B0604020202020204" pitchFamily="34" charset="0"/>
              </a:rPr>
              <a:pPr algn="r" eaLnBrk="1" hangingPunct="1">
                <a:spcBef>
                  <a:spcPct val="0"/>
                </a:spcBef>
              </a:pPr>
              <a:t>18</a:t>
            </a:fld>
            <a:endParaRPr lang="en-US" altLang="en-US" sz="1200" b="0">
              <a:latin typeface="Arial" panose="020B0604020202020204" pitchFamily="34" charset="0"/>
            </a:endParaRPr>
          </a:p>
        </p:txBody>
      </p:sp>
      <p:sp>
        <p:nvSpPr>
          <p:cNvPr id="56324" name="Rectangle 2"/>
          <p:cNvSpPr>
            <a:spLocks noGrp="1" noRot="1" noChangeAspect="1" noChangeArrowheads="1" noTextEdit="1"/>
          </p:cNvSpPr>
          <p:nvPr>
            <p:ph type="sldImg"/>
          </p:nvPr>
        </p:nvSpPr>
        <p:spPr>
          <a:ln/>
        </p:spPr>
      </p:sp>
      <p:sp>
        <p:nvSpPr>
          <p:cNvPr id="563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832507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34F481C-C59B-4A23-8A50-8DBB3AA03B58}" type="slidenum">
              <a:rPr lang="en-US" smtClean="0"/>
              <a:pPr>
                <a:defRPr/>
              </a:pPr>
              <a:t>20</a:t>
            </a:fld>
            <a:endParaRPr lang="en-US"/>
          </a:p>
        </p:txBody>
      </p:sp>
    </p:spTree>
    <p:extLst>
      <p:ext uri="{BB962C8B-B14F-4D97-AF65-F5344CB8AC3E}">
        <p14:creationId xmlns:p14="http://schemas.microsoft.com/office/powerpoint/2010/main" val="7761034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34F481C-C59B-4A23-8A50-8DBB3AA03B58}" type="slidenum">
              <a:rPr lang="en-US" smtClean="0"/>
              <a:pPr>
                <a:defRPr/>
              </a:pPr>
              <a:t>21</a:t>
            </a:fld>
            <a:endParaRPr lang="en-US"/>
          </a:p>
        </p:txBody>
      </p:sp>
    </p:spTree>
    <p:extLst>
      <p:ext uri="{BB962C8B-B14F-4D97-AF65-F5344CB8AC3E}">
        <p14:creationId xmlns:p14="http://schemas.microsoft.com/office/powerpoint/2010/main" val="643443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solidFill>
                  <a:srgbClr val="C0C0C0"/>
                </a:solidFill>
              </a:rPr>
              <a:t>Fe: Impairs mental development and learning capacity in childhood and adolescence; Limits the capacity to perform physical labor;</a:t>
            </a:r>
          </a:p>
          <a:p>
            <a:r>
              <a:rPr lang="en-US" sz="1400" b="0" dirty="0" smtClean="0">
                <a:solidFill>
                  <a:srgbClr val="C0C0C0"/>
                </a:solidFill>
                <a:latin typeface="Microsoft Sans Serif" pitchFamily="34" charset="0"/>
              </a:rPr>
              <a:t>Zn: Growth failure; Susceptibility to infections; Diarrhea; Skin lesions</a:t>
            </a:r>
            <a:r>
              <a:rPr lang="en-US" b="0" dirty="0" smtClean="0">
                <a:solidFill>
                  <a:srgbClr val="C0C0C0"/>
                </a:solidFill>
              </a:rPr>
              <a:t> </a:t>
            </a:r>
          </a:p>
          <a:p>
            <a:r>
              <a:rPr lang="en-US" sz="1000" b="0" dirty="0" smtClean="0">
                <a:solidFill>
                  <a:srgbClr val="FF0000"/>
                </a:solidFill>
                <a:latin typeface="Microsoft Sans Serif" pitchFamily="34" charset="0"/>
              </a:rPr>
              <a:t>Vita A: 500,000 children</a:t>
            </a:r>
            <a:r>
              <a:rPr lang="en-US" sz="1000" b="0" dirty="0" smtClean="0">
                <a:solidFill>
                  <a:schemeClr val="bg1"/>
                </a:solidFill>
                <a:latin typeface="Microsoft Sans Serif" pitchFamily="34" charset="0"/>
              </a:rPr>
              <a:t> go blind each year from Vitamin A deficiency: most of them die; </a:t>
            </a:r>
            <a:r>
              <a:rPr lang="en-US" b="0" dirty="0" smtClean="0">
                <a:solidFill>
                  <a:srgbClr val="C0C0C0"/>
                </a:solidFill>
                <a:latin typeface="Microsoft Sans Serif" pitchFamily="34" charset="0"/>
              </a:rPr>
              <a:t>This is the single most important cause of total blindness in the developing world; It damages the immune system, intestines and lungs</a:t>
            </a:r>
            <a:r>
              <a:rPr lang="en-US" b="0" dirty="0" smtClean="0">
                <a:solidFill>
                  <a:srgbClr val="FF0000"/>
                </a:solidFill>
              </a:rPr>
              <a:t>250 million</a:t>
            </a:r>
            <a:r>
              <a:rPr lang="en-US" b="0" dirty="0" smtClean="0">
                <a:solidFill>
                  <a:schemeClr val="bg1"/>
                </a:solidFill>
              </a:rPr>
              <a:t> of the world’s children are Vitamin A deficient</a:t>
            </a:r>
          </a:p>
          <a:p>
            <a:endParaRPr lang="en-US" b="0" dirty="0" smtClean="0">
              <a:solidFill>
                <a:srgbClr val="C0C0C0"/>
              </a:solidFill>
              <a:latin typeface="Microsoft Sans Serif" pitchFamily="34" charset="0"/>
            </a:endParaRPr>
          </a:p>
          <a:p>
            <a:endParaRPr lang="en-US" b="0" dirty="0"/>
          </a:p>
        </p:txBody>
      </p:sp>
      <p:sp>
        <p:nvSpPr>
          <p:cNvPr id="4" name="Slide Number Placeholder 3"/>
          <p:cNvSpPr>
            <a:spLocks noGrp="1"/>
          </p:cNvSpPr>
          <p:nvPr>
            <p:ph type="sldNum" sz="quarter" idx="10"/>
          </p:nvPr>
        </p:nvSpPr>
        <p:spPr/>
        <p:txBody>
          <a:bodyPr/>
          <a:lstStyle/>
          <a:p>
            <a:pPr>
              <a:defRPr/>
            </a:pPr>
            <a:fld id="{A23B15B5-B586-4033-8314-6A6B77EE8493}" type="slidenum">
              <a:rPr lang="en-US" smtClean="0"/>
              <a:pPr>
                <a:defRPr/>
              </a:pPr>
              <a:t>3</a:t>
            </a:fld>
            <a:endParaRPr lang="en-US"/>
          </a:p>
        </p:txBody>
      </p:sp>
    </p:spTree>
    <p:extLst>
      <p:ext uri="{BB962C8B-B14F-4D97-AF65-F5344CB8AC3E}">
        <p14:creationId xmlns:p14="http://schemas.microsoft.com/office/powerpoint/2010/main" val="4002744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smtClean="0"/>
              <a:t>The figure displays that among the wild relative species, </a:t>
            </a:r>
            <a:r>
              <a:rPr lang="en-US" altLang="en-US" b="1" dirty="0" err="1" smtClean="0"/>
              <a:t>hexaploid</a:t>
            </a:r>
            <a:r>
              <a:rPr lang="en-US" altLang="en-US" b="1" dirty="0" smtClean="0"/>
              <a:t> T. spelta emerged as best source to increase both Zn and Fe. Early efforts had concentrated on tetraploid T. </a:t>
            </a:r>
            <a:r>
              <a:rPr lang="en-US" altLang="en-US" b="1" dirty="0" err="1" smtClean="0"/>
              <a:t>dicoccum</a:t>
            </a:r>
            <a:r>
              <a:rPr lang="en-US" altLang="en-US" b="1" dirty="0" smtClean="0"/>
              <a:t> and T. </a:t>
            </a:r>
            <a:r>
              <a:rPr lang="en-US" altLang="en-US" b="1" dirty="0" err="1" smtClean="0"/>
              <a:t>dicoccoides</a:t>
            </a:r>
            <a:endParaRPr lang="en-US" dirty="0"/>
          </a:p>
        </p:txBody>
      </p:sp>
      <p:sp>
        <p:nvSpPr>
          <p:cNvPr id="4" name="Slide Number Placeholder 3"/>
          <p:cNvSpPr>
            <a:spLocks noGrp="1"/>
          </p:cNvSpPr>
          <p:nvPr>
            <p:ph type="sldNum" sz="quarter" idx="10"/>
          </p:nvPr>
        </p:nvSpPr>
        <p:spPr/>
        <p:txBody>
          <a:bodyPr/>
          <a:lstStyle/>
          <a:p>
            <a:pPr>
              <a:defRPr/>
            </a:pPr>
            <a:fld id="{A23B15B5-B586-4033-8314-6A6B77EE8493}" type="slidenum">
              <a:rPr lang="en-US" smtClean="0"/>
              <a:pPr>
                <a:defRPr/>
              </a:pPr>
              <a:t>22</a:t>
            </a:fld>
            <a:endParaRPr lang="en-US"/>
          </a:p>
        </p:txBody>
      </p:sp>
    </p:spTree>
    <p:extLst>
      <p:ext uri="{BB962C8B-B14F-4D97-AF65-F5344CB8AC3E}">
        <p14:creationId xmlns:p14="http://schemas.microsoft.com/office/powerpoint/2010/main" val="39406910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D4DC5FCE-FABA-4128-A336-1CF18A4A869F}" type="slidenum">
              <a:rPr lang="en-US" smtClean="0"/>
              <a:pPr/>
              <a:t>23</a:t>
            </a:fld>
            <a:endParaRPr lang="en-US"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a:spcBef>
                <a:spcPct val="0"/>
              </a:spcBef>
              <a:buFontTx/>
              <a:buChar char="•"/>
            </a:pPr>
            <a:endParaRPr lang="en-US" b="1" dirty="0" smtClean="0"/>
          </a:p>
        </p:txBody>
      </p:sp>
    </p:spTree>
    <p:extLst>
      <p:ext uri="{BB962C8B-B14F-4D97-AF65-F5344CB8AC3E}">
        <p14:creationId xmlns:p14="http://schemas.microsoft.com/office/powerpoint/2010/main" val="23479034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p:spPr>
        <p:txBody>
          <a:bodyPr/>
          <a:lstStyle/>
          <a:p>
            <a:fld id="{2FD66DF7-D132-43AD-A51E-2A08C8E10BE4}" type="slidenum">
              <a:rPr lang="en-US" smtClean="0">
                <a:latin typeface="Arial" pitchFamily="34" charset="0"/>
              </a:rPr>
              <a:pPr/>
              <a:t>24</a:t>
            </a:fld>
            <a:endParaRPr lang="en-US" smtClean="0">
              <a:latin typeface="Arial" pitchFamily="34" charset="0"/>
            </a:endParaRPr>
          </a:p>
        </p:txBody>
      </p:sp>
      <p:sp>
        <p:nvSpPr>
          <p:cNvPr id="432131" name="Rectangle 2"/>
          <p:cNvSpPr>
            <a:spLocks noGrp="1" noRot="1" noChangeAspect="1" noChangeArrowheads="1" noTextEdit="1"/>
          </p:cNvSpPr>
          <p:nvPr>
            <p:ph type="sldImg"/>
          </p:nvPr>
        </p:nvSpPr>
        <p:spPr>
          <a:ln/>
        </p:spPr>
      </p:sp>
      <p:sp>
        <p:nvSpPr>
          <p:cNvPr id="432132" name="Rectangle 3"/>
          <p:cNvSpPr>
            <a:spLocks noGrp="1" noChangeArrowheads="1"/>
          </p:cNvSpPr>
          <p:nvPr>
            <p:ph type="body" idx="1"/>
          </p:nvPr>
        </p:nvSpPr>
        <p:spPr>
          <a:noFill/>
          <a:ln/>
        </p:spPr>
        <p:txBody>
          <a:bodyPr/>
          <a:lstStyle/>
          <a:p>
            <a:pPr eaLnBrk="1" hangingPunct="1">
              <a:spcBef>
                <a:spcPct val="50000"/>
              </a:spcBef>
            </a:pPr>
            <a:r>
              <a:rPr lang="en-US" b="0" dirty="0" smtClean="0">
                <a:latin typeface="Arial" pitchFamily="34" charset="0"/>
              </a:rPr>
              <a:t>3rd gene CRTR-B3 =  HYDB3; (10%) PSY1</a:t>
            </a:r>
            <a:r>
              <a:rPr lang="en-US" b="0" i="1" dirty="0" smtClean="0">
                <a:latin typeface="Arial" pitchFamily="34" charset="0"/>
              </a:rPr>
              <a:t> total </a:t>
            </a:r>
            <a:r>
              <a:rPr lang="en-US" b="0" dirty="0" smtClean="0">
                <a:latin typeface="Arial" pitchFamily="34" charset="0"/>
              </a:rPr>
              <a:t>+ LCYE </a:t>
            </a:r>
            <a:r>
              <a:rPr lang="en-US" b="0" i="1" dirty="0" smtClean="0">
                <a:latin typeface="Arial" pitchFamily="34" charset="0"/>
              </a:rPr>
              <a:t>ratio</a:t>
            </a:r>
            <a:r>
              <a:rPr lang="en-US" b="0" dirty="0" smtClean="0">
                <a:latin typeface="Arial" pitchFamily="34" charset="0"/>
              </a:rPr>
              <a:t> + HYDB1 </a:t>
            </a:r>
            <a:r>
              <a:rPr lang="el-GR" b="0" i="1" dirty="0" smtClean="0">
                <a:latin typeface="Arial" pitchFamily="34" charset="0"/>
                <a:cs typeface="Arial" pitchFamily="34" charset="0"/>
              </a:rPr>
              <a:t>β</a:t>
            </a:r>
            <a:r>
              <a:rPr lang="en-US" b="0" i="1" dirty="0" smtClean="0">
                <a:latin typeface="Arial" pitchFamily="34" charset="0"/>
                <a:cs typeface="Arial" pitchFamily="34" charset="0"/>
              </a:rPr>
              <a:t>-carotene</a:t>
            </a:r>
            <a:r>
              <a:rPr lang="en-US" b="0" dirty="0" smtClean="0">
                <a:latin typeface="Arial" pitchFamily="34" charset="0"/>
                <a:cs typeface="Arial" pitchFamily="34" charset="0"/>
              </a:rPr>
              <a:t> </a:t>
            </a:r>
            <a:r>
              <a:rPr lang="en-US" b="0" dirty="0" smtClean="0">
                <a:latin typeface="Arial" pitchFamily="34" charset="0"/>
              </a:rPr>
              <a:t>explain &gt;70% of </a:t>
            </a:r>
            <a:r>
              <a:rPr lang="el-GR" b="0" dirty="0" smtClean="0">
                <a:latin typeface="Arial" pitchFamily="34" charset="0"/>
                <a:cs typeface="Arial" pitchFamily="34" charset="0"/>
              </a:rPr>
              <a:t>β</a:t>
            </a:r>
            <a:r>
              <a:rPr lang="en-US" b="0" dirty="0" smtClean="0">
                <a:latin typeface="Arial" pitchFamily="34" charset="0"/>
                <a:cs typeface="Arial" pitchFamily="34" charset="0"/>
              </a:rPr>
              <a:t>-carotene</a:t>
            </a:r>
            <a:r>
              <a:rPr lang="en-US" b="0" dirty="0" smtClean="0">
                <a:latin typeface="Arial" pitchFamily="34" charset="0"/>
              </a:rPr>
              <a:t>;  mention one marker for PSY1 (10%); AABB versus </a:t>
            </a:r>
            <a:r>
              <a:rPr lang="en-US" b="0" dirty="0" err="1" smtClean="0">
                <a:latin typeface="Arial" pitchFamily="34" charset="0"/>
              </a:rPr>
              <a:t>aabb</a:t>
            </a:r>
            <a:r>
              <a:rPr lang="en-US" b="0" dirty="0" smtClean="0">
                <a:latin typeface="Arial" pitchFamily="34" charset="0"/>
              </a:rPr>
              <a:t> -&gt; 9x difference in 1 pop; correlations among oil (2 genes -&gt; go from 3-4% to 4-5%) – Vita E – Vita A; J. Yan, S. </a:t>
            </a:r>
            <a:r>
              <a:rPr lang="en-US" b="0" dirty="0" err="1" smtClean="0">
                <a:latin typeface="Arial" pitchFamily="34" charset="0"/>
              </a:rPr>
              <a:t>Gao</a:t>
            </a:r>
            <a:r>
              <a:rPr lang="en-US" b="0" dirty="0" smtClean="0">
                <a:latin typeface="Arial" pitchFamily="34" charset="0"/>
              </a:rPr>
              <a:t>, , Babu, M. Warburton, Y. </a:t>
            </a:r>
            <a:r>
              <a:rPr lang="en-US" b="0" dirty="0" err="1" smtClean="0">
                <a:latin typeface="Arial" pitchFamily="34" charset="0"/>
              </a:rPr>
              <a:t>Xu</a:t>
            </a:r>
            <a:endParaRPr lang="en-US" b="0" dirty="0" smtClean="0">
              <a:latin typeface="Arial" pitchFamily="34" charset="0"/>
            </a:endParaRPr>
          </a:p>
        </p:txBody>
      </p:sp>
    </p:spTree>
    <p:extLst>
      <p:ext uri="{BB962C8B-B14F-4D97-AF65-F5344CB8AC3E}">
        <p14:creationId xmlns:p14="http://schemas.microsoft.com/office/powerpoint/2010/main" val="26849603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p>
            <a:fld id="{77E4EACD-7EE7-45DF-8097-1A7BE2D1BE84}" type="slidenum">
              <a:rPr lang="en-US"/>
              <a:pPr/>
              <a:t>27</a:t>
            </a:fld>
            <a:endParaRPr lang="en-US"/>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xfrm>
            <a:off x="152400" y="4267200"/>
            <a:ext cx="6477000" cy="4724400"/>
          </a:xfrm>
          <a:noFill/>
          <a:ln/>
        </p:spPr>
        <p:txBody>
          <a:bodyPr/>
          <a:lstStyle/>
          <a:p>
            <a:pPr eaLnBrk="1" hangingPunct="1"/>
            <a:endParaRPr lang="en-US" sz="700" smtClean="0"/>
          </a:p>
        </p:txBody>
      </p:sp>
    </p:spTree>
    <p:extLst>
      <p:ext uri="{BB962C8B-B14F-4D97-AF65-F5344CB8AC3E}">
        <p14:creationId xmlns:p14="http://schemas.microsoft.com/office/powerpoint/2010/main" val="21862004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D4DC5FCE-FABA-4128-A336-1CF18A4A869F}" type="slidenum">
              <a:rPr lang="en-US" smtClean="0"/>
              <a:pPr/>
              <a:t>28</a:t>
            </a:fld>
            <a:endParaRPr lang="en-US"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a:spcBef>
                <a:spcPct val="0"/>
              </a:spcBef>
              <a:buFontTx/>
              <a:buChar char="•"/>
            </a:pPr>
            <a:endParaRPr lang="en-US" b="1" dirty="0" smtClean="0"/>
          </a:p>
        </p:txBody>
      </p:sp>
    </p:spTree>
    <p:extLst>
      <p:ext uri="{BB962C8B-B14F-4D97-AF65-F5344CB8AC3E}">
        <p14:creationId xmlns:p14="http://schemas.microsoft.com/office/powerpoint/2010/main" val="33609931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smtClean="0"/>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9000">
              <a:defRPr sz="1200">
                <a:solidFill>
                  <a:schemeClr val="tx1"/>
                </a:solidFill>
                <a:latin typeface="Calibri" pitchFamily="34" charset="0"/>
              </a:defRPr>
            </a:lvl1pPr>
            <a:lvl2pPr marL="742950" indent="-285750" defTabSz="889000">
              <a:defRPr sz="1200">
                <a:solidFill>
                  <a:schemeClr val="tx1"/>
                </a:solidFill>
                <a:latin typeface="Calibri" pitchFamily="34" charset="0"/>
              </a:defRPr>
            </a:lvl2pPr>
            <a:lvl3pPr marL="1143000" indent="-228600" defTabSz="889000">
              <a:defRPr sz="1200">
                <a:solidFill>
                  <a:schemeClr val="tx1"/>
                </a:solidFill>
                <a:latin typeface="Calibri" pitchFamily="34" charset="0"/>
              </a:defRPr>
            </a:lvl3pPr>
            <a:lvl4pPr marL="1600200" indent="-228600" defTabSz="889000">
              <a:defRPr sz="1200">
                <a:solidFill>
                  <a:schemeClr val="tx1"/>
                </a:solidFill>
                <a:latin typeface="Calibri" pitchFamily="34" charset="0"/>
              </a:defRPr>
            </a:lvl4pPr>
            <a:lvl5pPr marL="2057400" indent="-228600" defTabSz="889000">
              <a:defRPr sz="1200">
                <a:solidFill>
                  <a:schemeClr val="tx1"/>
                </a:solidFill>
                <a:latin typeface="Calibri" pitchFamily="34" charset="0"/>
              </a:defRPr>
            </a:lvl5pPr>
            <a:lvl6pPr marL="2514600" indent="-228600" defTabSz="889000" eaLnBrk="0" fontAlgn="base" hangingPunct="0">
              <a:spcBef>
                <a:spcPct val="30000"/>
              </a:spcBef>
              <a:spcAft>
                <a:spcPct val="0"/>
              </a:spcAft>
              <a:defRPr sz="1200">
                <a:solidFill>
                  <a:schemeClr val="tx1"/>
                </a:solidFill>
                <a:latin typeface="Calibri" pitchFamily="34" charset="0"/>
              </a:defRPr>
            </a:lvl6pPr>
            <a:lvl7pPr marL="2971800" indent="-228600" defTabSz="889000" eaLnBrk="0" fontAlgn="base" hangingPunct="0">
              <a:spcBef>
                <a:spcPct val="30000"/>
              </a:spcBef>
              <a:spcAft>
                <a:spcPct val="0"/>
              </a:spcAft>
              <a:defRPr sz="1200">
                <a:solidFill>
                  <a:schemeClr val="tx1"/>
                </a:solidFill>
                <a:latin typeface="Calibri" pitchFamily="34" charset="0"/>
              </a:defRPr>
            </a:lvl7pPr>
            <a:lvl8pPr marL="3429000" indent="-228600" defTabSz="889000" eaLnBrk="0" fontAlgn="base" hangingPunct="0">
              <a:spcBef>
                <a:spcPct val="30000"/>
              </a:spcBef>
              <a:spcAft>
                <a:spcPct val="0"/>
              </a:spcAft>
              <a:defRPr sz="1200">
                <a:solidFill>
                  <a:schemeClr val="tx1"/>
                </a:solidFill>
                <a:latin typeface="Calibri" pitchFamily="34" charset="0"/>
              </a:defRPr>
            </a:lvl8pPr>
            <a:lvl9pPr marL="3886200" indent="-228600" defTabSz="889000" eaLnBrk="0" fontAlgn="base" hangingPunct="0">
              <a:spcBef>
                <a:spcPct val="30000"/>
              </a:spcBef>
              <a:spcAft>
                <a:spcPct val="0"/>
              </a:spcAft>
              <a:defRPr sz="1200">
                <a:solidFill>
                  <a:schemeClr val="tx1"/>
                </a:solidFill>
                <a:latin typeface="Calibri" pitchFamily="34" charset="0"/>
              </a:defRPr>
            </a:lvl9pPr>
          </a:lstStyle>
          <a:p>
            <a:fld id="{ED5714D7-EDF0-4828-8CAB-E37ACBAA8B0D}" type="slidenum">
              <a:rPr lang="en-US">
                <a:latin typeface="Arial" charset="0"/>
              </a:rPr>
              <a:pPr/>
              <a:t>29</a:t>
            </a:fld>
            <a:endParaRPr lang="en-US">
              <a:latin typeface="Arial" charset="0"/>
            </a:endParaRPr>
          </a:p>
        </p:txBody>
      </p:sp>
    </p:spTree>
    <p:extLst>
      <p:ext uri="{BB962C8B-B14F-4D97-AF65-F5344CB8AC3E}">
        <p14:creationId xmlns:p14="http://schemas.microsoft.com/office/powerpoint/2010/main" val="27499464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the last 13 years, </a:t>
            </a:r>
            <a:r>
              <a:rPr lang="en-US" baseline="0" dirty="0" err="1"/>
              <a:t>biofortified</a:t>
            </a:r>
            <a:r>
              <a:rPr lang="en-US" baseline="0" dirty="0"/>
              <a:t> varieties of 6 crops (vitamin A OSP, cassava and maize; iron beans and zinc rice and wheat) were released in over 30 countries and were in </a:t>
            </a:r>
            <a:r>
              <a:rPr lang="en-US" baseline="0" dirty="0" err="1"/>
              <a:t>multilocation</a:t>
            </a:r>
            <a:r>
              <a:rPr lang="en-US" baseline="0" dirty="0"/>
              <a:t> testing in 40+ countries. </a:t>
            </a:r>
            <a:r>
              <a:rPr lang="en-GB" sz="1200" kern="1200" dirty="0">
                <a:solidFill>
                  <a:schemeClr val="tx1"/>
                </a:solidFill>
                <a:effectLst/>
                <a:latin typeface="+mn-lt"/>
                <a:ea typeface="+mn-ea"/>
                <a:cs typeface="+mn-cs"/>
              </a:rPr>
              <a:t>HarvestPlus investments have filled current breeding pipelines with varieties that are </a:t>
            </a:r>
            <a:r>
              <a:rPr lang="en-GB" sz="1200" kern="1200" dirty="0" err="1">
                <a:solidFill>
                  <a:schemeClr val="tx1"/>
                </a:solidFill>
                <a:effectLst/>
                <a:latin typeface="+mn-lt"/>
                <a:ea typeface="+mn-ea"/>
                <a:cs typeface="+mn-cs"/>
              </a:rPr>
              <a:t>agronomically</a:t>
            </a:r>
            <a:r>
              <a:rPr lang="en-GB" sz="1200" kern="1200" dirty="0">
                <a:solidFill>
                  <a:schemeClr val="tx1"/>
                </a:solidFill>
                <a:effectLst/>
                <a:latin typeface="+mn-lt"/>
                <a:ea typeface="+mn-ea"/>
                <a:cs typeface="+mn-cs"/>
              </a:rPr>
              <a:t> competitive, disease resistant and  include preferred end-use qualities, as well as contain their full target levels of micronutrients. </a:t>
            </a:r>
            <a:endParaRPr lang="en-US" dirty="0"/>
          </a:p>
        </p:txBody>
      </p:sp>
      <p:sp>
        <p:nvSpPr>
          <p:cNvPr id="4" name="Slide Number Placeholder 3"/>
          <p:cNvSpPr>
            <a:spLocks noGrp="1"/>
          </p:cNvSpPr>
          <p:nvPr>
            <p:ph type="sldNum" sz="quarter" idx="10"/>
          </p:nvPr>
        </p:nvSpPr>
        <p:spPr/>
        <p:txBody>
          <a:bodyPr/>
          <a:lstStyle/>
          <a:p>
            <a:pPr>
              <a:defRPr/>
            </a:pPr>
            <a:fld id="{30B47B2C-E392-4E41-B8C3-2DDA0436CF51}" type="slidenum">
              <a:rPr lang="en-US" smtClean="0"/>
              <a:pPr>
                <a:defRPr/>
              </a:pPr>
              <a:t>30</a:t>
            </a:fld>
            <a:endParaRPr lang="en-US"/>
          </a:p>
        </p:txBody>
      </p:sp>
    </p:spTree>
    <p:extLst>
      <p:ext uri="{BB962C8B-B14F-4D97-AF65-F5344CB8AC3E}">
        <p14:creationId xmlns:p14="http://schemas.microsoft.com/office/powerpoint/2010/main" val="4921156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23B15B5-B586-4033-8314-6A6B77EE8493}" type="slidenum">
              <a:rPr lang="en-US" smtClean="0"/>
              <a:pPr>
                <a:defRPr/>
              </a:pPr>
              <a:t>31</a:t>
            </a:fld>
            <a:endParaRPr lang="en-US"/>
          </a:p>
        </p:txBody>
      </p:sp>
    </p:spTree>
    <p:extLst>
      <p:ext uri="{BB962C8B-B14F-4D97-AF65-F5344CB8AC3E}">
        <p14:creationId xmlns:p14="http://schemas.microsoft.com/office/powerpoint/2010/main" val="12300958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8EC38590-0A83-4330-89A3-FE633D7BA3F8}" type="slidenum">
              <a:rPr lang="en-US" smtClean="0"/>
              <a:pPr/>
              <a:t>32</a:t>
            </a:fld>
            <a:endParaRPr lang="en-US"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r>
              <a:rPr lang="en-US" b="1" dirty="0" smtClean="0"/>
              <a:t>Zinc</a:t>
            </a:r>
            <a:r>
              <a:rPr lang="en-US" b="1" baseline="0" dirty="0" smtClean="0"/>
              <a:t> in wheat </a:t>
            </a:r>
            <a:endParaRPr lang="en-US" b="1" dirty="0" smtClean="0"/>
          </a:p>
        </p:txBody>
      </p:sp>
    </p:spTree>
    <p:extLst>
      <p:ext uri="{BB962C8B-B14F-4D97-AF65-F5344CB8AC3E}">
        <p14:creationId xmlns:p14="http://schemas.microsoft.com/office/powerpoint/2010/main" val="26270727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Microsoft Sans Serif" pitchFamily="34" charset="0"/>
              </a:defRPr>
            </a:lvl1pPr>
            <a:lvl2pPr marL="742950" indent="-285750">
              <a:defRPr sz="2000" b="1">
                <a:solidFill>
                  <a:schemeClr val="tx1"/>
                </a:solidFill>
                <a:latin typeface="Microsoft Sans Serif" pitchFamily="34" charset="0"/>
              </a:defRPr>
            </a:lvl2pPr>
            <a:lvl3pPr marL="1143000" indent="-228600">
              <a:defRPr sz="2000" b="1">
                <a:solidFill>
                  <a:schemeClr val="tx1"/>
                </a:solidFill>
                <a:latin typeface="Microsoft Sans Serif" pitchFamily="34" charset="0"/>
              </a:defRPr>
            </a:lvl3pPr>
            <a:lvl4pPr marL="1600200" indent="-228600">
              <a:defRPr sz="2000" b="1">
                <a:solidFill>
                  <a:schemeClr val="tx1"/>
                </a:solidFill>
                <a:latin typeface="Microsoft Sans Serif" pitchFamily="34" charset="0"/>
              </a:defRPr>
            </a:lvl4pPr>
            <a:lvl5pPr marL="2057400" indent="-228600">
              <a:defRPr sz="2000" b="1">
                <a:solidFill>
                  <a:schemeClr val="tx1"/>
                </a:solidFill>
                <a:latin typeface="Microsoft Sans Serif" pitchFamily="34" charset="0"/>
              </a:defRPr>
            </a:lvl5pPr>
            <a:lvl6pPr marL="2514600" indent="-228600" eaLnBrk="0" fontAlgn="base" hangingPunct="0">
              <a:spcBef>
                <a:spcPct val="50000"/>
              </a:spcBef>
              <a:spcAft>
                <a:spcPct val="0"/>
              </a:spcAft>
              <a:defRPr sz="2000" b="1">
                <a:solidFill>
                  <a:schemeClr val="tx1"/>
                </a:solidFill>
                <a:latin typeface="Microsoft Sans Serif" pitchFamily="34" charset="0"/>
              </a:defRPr>
            </a:lvl6pPr>
            <a:lvl7pPr marL="2971800" indent="-228600" eaLnBrk="0" fontAlgn="base" hangingPunct="0">
              <a:spcBef>
                <a:spcPct val="50000"/>
              </a:spcBef>
              <a:spcAft>
                <a:spcPct val="0"/>
              </a:spcAft>
              <a:defRPr sz="2000" b="1">
                <a:solidFill>
                  <a:schemeClr val="tx1"/>
                </a:solidFill>
                <a:latin typeface="Microsoft Sans Serif" pitchFamily="34" charset="0"/>
              </a:defRPr>
            </a:lvl7pPr>
            <a:lvl8pPr marL="3429000" indent="-228600" eaLnBrk="0" fontAlgn="base" hangingPunct="0">
              <a:spcBef>
                <a:spcPct val="50000"/>
              </a:spcBef>
              <a:spcAft>
                <a:spcPct val="0"/>
              </a:spcAft>
              <a:defRPr sz="2000" b="1">
                <a:solidFill>
                  <a:schemeClr val="tx1"/>
                </a:solidFill>
                <a:latin typeface="Microsoft Sans Serif" pitchFamily="34" charset="0"/>
              </a:defRPr>
            </a:lvl8pPr>
            <a:lvl9pPr marL="3886200" indent="-228600" eaLnBrk="0" fontAlgn="base" hangingPunct="0">
              <a:spcBef>
                <a:spcPct val="50000"/>
              </a:spcBef>
              <a:spcAft>
                <a:spcPct val="0"/>
              </a:spcAft>
              <a:defRPr sz="2000" b="1">
                <a:solidFill>
                  <a:schemeClr val="tx1"/>
                </a:solidFill>
                <a:latin typeface="Microsoft Sans Serif" pitchFamily="34" charset="0"/>
              </a:defRPr>
            </a:lvl9pPr>
          </a:lstStyle>
          <a:p>
            <a:fld id="{466E7B43-EC3C-4377-9572-D6DFF846FAAE}" type="slidenum">
              <a:rPr lang="en-US" sz="1200" b="0" smtClean="0">
                <a:latin typeface="Arial" pitchFamily="34" charset="0"/>
              </a:rPr>
              <a:pPr/>
              <a:t>33</a:t>
            </a:fld>
            <a:endParaRPr lang="en-US" sz="1200" b="0" smtClean="0">
              <a:latin typeface="Arial" pitchFamily="34"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050" b="0" dirty="0" smtClean="0">
                <a:solidFill>
                  <a:schemeClr val="tx2">
                    <a:lumMod val="50000"/>
                  </a:schemeClr>
                </a:solidFill>
              </a:rPr>
              <a:t>D</a:t>
            </a:r>
            <a:r>
              <a:rPr lang="en-US" sz="1100" b="0" dirty="0" smtClean="0">
                <a:solidFill>
                  <a:schemeClr val="tx2">
                    <a:lumMod val="50000"/>
                  </a:schemeClr>
                </a:solidFill>
              </a:rPr>
              <a:t>emonstrated that zinc in biofortified wheat is well absorbed by women of child bearing age in Mexico and Switzerland </a:t>
            </a:r>
          </a:p>
          <a:p>
            <a:r>
              <a:rPr lang="en-US" sz="1100" dirty="0" smtClean="0"/>
              <a:t>ETH-Zurich &amp; St. John’s MRC: Bangalore 5 months (directly supervised consumption), 6 days/week 120 g wheat flour/child/</a:t>
            </a:r>
          </a:p>
          <a:p>
            <a:pPr>
              <a:spcBef>
                <a:spcPts val="450"/>
              </a:spcBef>
              <a:spcAft>
                <a:spcPts val="450"/>
              </a:spcAft>
            </a:pPr>
            <a:r>
              <a:rPr lang="en-US" sz="2250" dirty="0" smtClean="0"/>
              <a:t>Peri-urban areas near New Delhi, 6-month trial</a:t>
            </a:r>
            <a:r>
              <a:rPr lang="en-US" sz="2100" b="1" dirty="0" smtClean="0"/>
              <a:t> </a:t>
            </a:r>
            <a:r>
              <a:rPr lang="en-US" sz="1800" dirty="0" smtClean="0"/>
              <a:t>Center for Micronutrient Research, </a:t>
            </a:r>
            <a:r>
              <a:rPr lang="en-US" sz="1800" dirty="0" err="1" smtClean="0"/>
              <a:t>Subharti</a:t>
            </a:r>
            <a:r>
              <a:rPr lang="en-US" sz="1800" dirty="0" smtClean="0"/>
              <a:t> Medical College, Uttar Pradesh  Center for Public Health Kinetics, Delhi</a:t>
            </a:r>
            <a:endParaRPr lang="en-US" sz="2250" dirty="0" smtClean="0"/>
          </a:p>
          <a:p>
            <a:r>
              <a:rPr lang="en-US" sz="2250" dirty="0" smtClean="0"/>
              <a:t>1,300+ </a:t>
            </a:r>
            <a:r>
              <a:rPr lang="en-US" sz="2250" dirty="0" smtClean="0">
                <a:solidFill>
                  <a:srgbClr val="0000FF"/>
                </a:solidFill>
              </a:rPr>
              <a:t>children</a:t>
            </a:r>
            <a:r>
              <a:rPr lang="en-US" sz="2250" dirty="0" smtClean="0"/>
              <a:t> 4-6 years, 1,300+ </a:t>
            </a:r>
            <a:r>
              <a:rPr lang="en-US" sz="2250" dirty="0" smtClean="0">
                <a:solidFill>
                  <a:srgbClr val="0000FF"/>
                </a:solidFill>
              </a:rPr>
              <a:t>mothers</a:t>
            </a:r>
            <a:r>
              <a:rPr lang="en-US" sz="2250" dirty="0" smtClean="0"/>
              <a:t> 15-49 years in each arm at </a:t>
            </a:r>
            <a:r>
              <a:rPr lang="en-US" sz="2250" dirty="0" err="1" smtClean="0"/>
              <a:t>endline</a:t>
            </a:r>
            <a:r>
              <a:rPr lang="en-US" sz="2250" dirty="0" smtClean="0"/>
              <a:t>.</a:t>
            </a:r>
          </a:p>
          <a:p>
            <a:r>
              <a:rPr lang="en-US" sz="2250" dirty="0" smtClean="0"/>
              <a:t>Intervention Subjects</a:t>
            </a:r>
          </a:p>
          <a:p>
            <a:pPr lvl="1"/>
            <a:r>
              <a:rPr lang="en-US" sz="1950" dirty="0" smtClean="0">
                <a:solidFill>
                  <a:srgbClr val="0000FF"/>
                </a:solidFill>
              </a:rPr>
              <a:t>Children</a:t>
            </a:r>
            <a:r>
              <a:rPr lang="en-US" sz="1950" dirty="0" smtClean="0"/>
              <a:t> </a:t>
            </a:r>
            <a:r>
              <a:rPr lang="en-US" sz="1950" b="1" dirty="0" smtClean="0">
                <a:solidFill>
                  <a:srgbClr val="FF3300"/>
                </a:solidFill>
              </a:rPr>
              <a:t>+1.2 mg Zn/day </a:t>
            </a:r>
            <a:r>
              <a:rPr lang="en-US" sz="1950" dirty="0" smtClean="0"/>
              <a:t>from high zinc wheat; baseline zinc intake of perhaps 7 mg Zn/day </a:t>
            </a:r>
            <a:r>
              <a:rPr lang="en-US" sz="1950" b="1" dirty="0" smtClean="0">
                <a:solidFill>
                  <a:srgbClr val="FF3300"/>
                </a:solidFill>
              </a:rPr>
              <a:t>(+17%)</a:t>
            </a:r>
          </a:p>
          <a:p>
            <a:pPr lvl="1"/>
            <a:r>
              <a:rPr lang="en-US" sz="1950" dirty="0" smtClean="0">
                <a:solidFill>
                  <a:srgbClr val="0000FF"/>
                </a:solidFill>
              </a:rPr>
              <a:t>Mothers</a:t>
            </a:r>
            <a:r>
              <a:rPr lang="en-US" sz="1950" dirty="0" smtClean="0">
                <a:solidFill>
                  <a:prstClr val="black"/>
                </a:solidFill>
              </a:rPr>
              <a:t> </a:t>
            </a:r>
            <a:r>
              <a:rPr lang="en-US" sz="1950" b="1" dirty="0" smtClean="0">
                <a:solidFill>
                  <a:srgbClr val="FF3300"/>
                </a:solidFill>
              </a:rPr>
              <a:t>+3.0 mg Zn/day </a:t>
            </a:r>
            <a:r>
              <a:rPr lang="en-US" sz="1950" dirty="0" smtClean="0">
                <a:solidFill>
                  <a:prstClr val="black"/>
                </a:solidFill>
              </a:rPr>
              <a:t>from high zinc wheat; baseline zinc intake of perhaps 10 mg Zn/day </a:t>
            </a:r>
            <a:r>
              <a:rPr lang="en-US" sz="1950" b="1" dirty="0" smtClean="0">
                <a:solidFill>
                  <a:srgbClr val="FF3300"/>
                </a:solidFill>
              </a:rPr>
              <a:t>(+30%)</a:t>
            </a:r>
          </a:p>
          <a:p>
            <a:endParaRPr lang="en-US" b="0" dirty="0" smtClean="0"/>
          </a:p>
        </p:txBody>
      </p:sp>
    </p:spTree>
    <p:extLst>
      <p:ext uri="{BB962C8B-B14F-4D97-AF65-F5344CB8AC3E}">
        <p14:creationId xmlns:p14="http://schemas.microsoft.com/office/powerpoint/2010/main" val="1795584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A248E7C8-D7D2-4981-B84D-3A5206032E4C}" type="slidenum">
              <a:rPr lang="en-US" smtClean="0"/>
              <a:pPr/>
              <a:t>4</a:t>
            </a:fld>
            <a:endParaRPr lang="en-US" dirty="0"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r>
              <a:rPr lang="en-US" b="0" dirty="0" smtClean="0"/>
              <a:t>HPlus</a:t>
            </a:r>
            <a:r>
              <a:rPr lang="en-US" b="0" baseline="0" dirty="0" smtClean="0"/>
              <a:t> activities embrace entire value chain; s</a:t>
            </a:r>
            <a:r>
              <a:rPr lang="en-US" b="0" dirty="0" smtClean="0"/>
              <a:t>ustainable</a:t>
            </a:r>
            <a:r>
              <a:rPr lang="en-US" b="0" baseline="0" dirty="0" smtClean="0"/>
              <a:t> markets for seed/planting materials and produce; value proposition for growers and consumers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00000"/>
                </a:solidFill>
                <a:ea typeface="Times New Roman" pitchFamily="18" charset="0"/>
                <a:cs typeface="Microsoft Sans Serif" pitchFamily="34" charset="0"/>
              </a:rPr>
              <a:t>HarvestPlus is a joint venture between two CGIAR Centers, the International Center for Tropical Agriculture (CIAT) based in Cali, Colombia and the International Food Policy Research Institute (IFPRI) based in Washington, D.C.  </a:t>
            </a:r>
            <a:endParaRPr lang="en-US" sz="1200" b="0" dirty="0" smtClean="0">
              <a:cs typeface="Microsoft Sans Serif"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t>Target crops are the main calorie source in developing countries and by adding micronutrients &amp; enhancing their nutritional value – HarvestPlus provides the </a:t>
            </a:r>
            <a:r>
              <a:rPr lang="en-US" sz="1200" dirty="0" smtClean="0">
                <a:solidFill>
                  <a:srgbClr val="FF0000"/>
                </a:solidFill>
              </a:rPr>
              <a:t>LINK between Agriculture and Health</a:t>
            </a:r>
          </a:p>
          <a:p>
            <a:pPr eaLnBrk="1" hangingPunct="1"/>
            <a:endParaRPr lang="en-US" b="0" dirty="0" smtClean="0"/>
          </a:p>
        </p:txBody>
      </p:sp>
    </p:spTree>
    <p:extLst>
      <p:ext uri="{BB962C8B-B14F-4D97-AF65-F5344CB8AC3E}">
        <p14:creationId xmlns:p14="http://schemas.microsoft.com/office/powerpoint/2010/main" val="40205499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Providing 200 g of biofortified wheat per day in an efficacy study will therefore provide an additional 0.89 mg of absorbed Zinc (in case of provision of 100g of wheat 0.44 mg Zn of absorbed Zn per day will be provided).</a:t>
            </a:r>
          </a:p>
        </p:txBody>
      </p:sp>
      <p:sp>
        <p:nvSpPr>
          <p:cNvPr id="4" name="Slide Number Placeholder 3"/>
          <p:cNvSpPr>
            <a:spLocks noGrp="1"/>
          </p:cNvSpPr>
          <p:nvPr>
            <p:ph type="sldNum" sz="quarter" idx="10"/>
          </p:nvPr>
        </p:nvSpPr>
        <p:spPr/>
        <p:txBody>
          <a:bodyPr/>
          <a:lstStyle/>
          <a:p>
            <a:fld id="{A89A48EB-5014-47E5-B759-D088013E668D}" type="slidenum">
              <a:rPr lang="en-US" smtClean="0"/>
              <a:t>34</a:t>
            </a:fld>
            <a:endParaRPr lang="en-US"/>
          </a:p>
        </p:txBody>
      </p:sp>
    </p:spTree>
    <p:extLst>
      <p:ext uri="{BB962C8B-B14F-4D97-AF65-F5344CB8AC3E}">
        <p14:creationId xmlns:p14="http://schemas.microsoft.com/office/powerpoint/2010/main" val="12337451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8EC38590-0A83-4330-89A3-FE633D7BA3F8}" type="slidenum">
              <a:rPr lang="en-US" smtClean="0"/>
              <a:pPr/>
              <a:t>35</a:t>
            </a:fld>
            <a:endParaRPr lang="en-US"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en-US" b="1" dirty="0" smtClean="0"/>
          </a:p>
        </p:txBody>
      </p:sp>
    </p:spTree>
    <p:extLst>
      <p:ext uri="{BB962C8B-B14F-4D97-AF65-F5344CB8AC3E}">
        <p14:creationId xmlns:p14="http://schemas.microsoft.com/office/powerpoint/2010/main" val="28754389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7AB2B9-78F9-412D-BC6B-53279C546249}" type="slidenum">
              <a:rPr lang="en-US" altLang="en-US"/>
              <a:pPr/>
              <a:t>36</a:t>
            </a:fld>
            <a:endParaRPr lang="en-US" altLang="en-US"/>
          </a:p>
        </p:txBody>
      </p:sp>
      <p:sp>
        <p:nvSpPr>
          <p:cNvPr id="4627458" name="Rectangle 2"/>
          <p:cNvSpPr>
            <a:spLocks noGrp="1" noRot="1" noChangeAspect="1" noChangeArrowheads="1" noTextEdit="1"/>
          </p:cNvSpPr>
          <p:nvPr>
            <p:ph type="sldImg"/>
          </p:nvPr>
        </p:nvSpPr>
        <p:spPr>
          <a:ln/>
        </p:spPr>
      </p:sp>
      <p:sp>
        <p:nvSpPr>
          <p:cNvPr id="4627459" name="Rectangle 3"/>
          <p:cNvSpPr>
            <a:spLocks noGrp="1" noChangeArrowheads="1"/>
          </p:cNvSpPr>
          <p:nvPr>
            <p:ph type="body" idx="1"/>
          </p:nvPr>
        </p:nvSpPr>
        <p:spPr/>
        <p:txBody>
          <a:bodyPr/>
          <a:lstStyle/>
          <a:p>
            <a:endParaRPr lang="en-US" altLang="en-US" b="1" dirty="0"/>
          </a:p>
        </p:txBody>
      </p:sp>
    </p:spTree>
    <p:extLst>
      <p:ext uri="{BB962C8B-B14F-4D97-AF65-F5344CB8AC3E}">
        <p14:creationId xmlns:p14="http://schemas.microsoft.com/office/powerpoint/2010/main" val="34758962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Crop options &amp; marketing options;</a:t>
            </a:r>
            <a:r>
              <a:rPr lang="en-US" baseline="0" dirty="0" smtClean="0"/>
              <a:t> </a:t>
            </a:r>
            <a:r>
              <a:rPr lang="en-US" dirty="0" smtClean="0"/>
              <a:t>Awareness</a:t>
            </a:r>
            <a:r>
              <a:rPr lang="en-US" baseline="0" dirty="0" smtClean="0"/>
              <a:t> both on the supply and demand side </a:t>
            </a:r>
            <a:endParaRPr lang="en-US" dirty="0"/>
          </a:p>
        </p:txBody>
      </p:sp>
      <p:sp>
        <p:nvSpPr>
          <p:cNvPr id="4" name="Slide Number Placeholder 3"/>
          <p:cNvSpPr>
            <a:spLocks noGrp="1"/>
          </p:cNvSpPr>
          <p:nvPr>
            <p:ph type="sldNum" sz="quarter" idx="10"/>
          </p:nvPr>
        </p:nvSpPr>
        <p:spPr/>
        <p:txBody>
          <a:bodyPr/>
          <a:lstStyle/>
          <a:p>
            <a:fld id="{B90410B8-B341-415F-B76E-B04173F7B527}" type="slidenum">
              <a:rPr lang="en-US" smtClean="0"/>
              <a:pPr/>
              <a:t>37</a:t>
            </a:fld>
            <a:endParaRPr lang="en-US"/>
          </a:p>
        </p:txBody>
      </p:sp>
    </p:spTree>
    <p:extLst>
      <p:ext uri="{BB962C8B-B14F-4D97-AF65-F5344CB8AC3E}">
        <p14:creationId xmlns:p14="http://schemas.microsoft.com/office/powerpoint/2010/main" val="32997377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1D648DB5-C491-4422-ACC2-75FF7C749980}" type="slidenum">
              <a:rPr lang="en-US" smtClean="0"/>
              <a:pPr/>
              <a:t>38</a:t>
            </a:fld>
            <a:endParaRPr lang="en-US" smtClean="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marL="171450" marR="0" indent="-171450">
              <a:spcBef>
                <a:spcPts val="0"/>
              </a:spcBef>
              <a:spcAft>
                <a:spcPts val="0"/>
              </a:spcAft>
              <a:buFont typeface="Arial" panose="020B0604020202020204" pitchFamily="34" charset="0"/>
              <a:buChar char="•"/>
            </a:pPr>
            <a:r>
              <a:rPr lang="en-US" sz="1200" dirty="0" smtClean="0">
                <a:ea typeface="Times New Roman" panose="02020603050405020304" pitchFamily="18" charset="0"/>
                <a:cs typeface="Microsoft Sans Serif" panose="020B0604020202020204" pitchFamily="34" charset="0"/>
              </a:rPr>
              <a:t>Crop and marketing options for all farmers - including subsistence</a:t>
            </a:r>
            <a:endParaRPr lang="en-US" sz="1200" dirty="0" smtClean="0">
              <a:ea typeface="Calibri" panose="020F0502020204030204" pitchFamily="34" charset="0"/>
              <a:cs typeface="Microsoft Sans Serif" panose="020B0604020202020204" pitchFamily="34" charset="0"/>
            </a:endParaRPr>
          </a:p>
          <a:p>
            <a:pPr marL="171450" marR="0" indent="-171450">
              <a:spcBef>
                <a:spcPts val="0"/>
              </a:spcBef>
              <a:spcAft>
                <a:spcPts val="0"/>
              </a:spcAft>
              <a:buFont typeface="Arial" panose="020B0604020202020204" pitchFamily="34" charset="0"/>
              <a:buChar char="•"/>
            </a:pPr>
            <a:r>
              <a:rPr lang="en-US" sz="1200" dirty="0" smtClean="0">
                <a:ea typeface="Times New Roman" panose="02020603050405020304" pitchFamily="18" charset="0"/>
                <a:cs typeface="Microsoft Sans Serif" panose="020B0604020202020204" pitchFamily="34" charset="0"/>
              </a:rPr>
              <a:t> </a:t>
            </a:r>
            <a:r>
              <a:rPr lang="en-US" sz="1200" dirty="0" err="1" smtClean="0">
                <a:ea typeface="Times New Roman" panose="02020603050405020304" pitchFamily="18" charset="0"/>
                <a:cs typeface="Microsoft Sans Serif" panose="020B0604020202020204" pitchFamily="34" charset="0"/>
              </a:rPr>
              <a:t>erformance</a:t>
            </a:r>
            <a:r>
              <a:rPr lang="en-US" sz="1200" dirty="0" smtClean="0">
                <a:ea typeface="Times New Roman" panose="02020603050405020304" pitchFamily="18" charset="0"/>
                <a:cs typeface="Microsoft Sans Serif" panose="020B0604020202020204" pitchFamily="34" charset="0"/>
              </a:rPr>
              <a:t>: agronomic, micronutrient, end-use quality including forage</a:t>
            </a:r>
            <a:endParaRPr lang="en-US" sz="1200" dirty="0" smtClean="0">
              <a:ea typeface="Calibri" panose="020F0502020204030204" pitchFamily="34" charset="0"/>
              <a:cs typeface="Microsoft Sans Serif" panose="020B0604020202020204" pitchFamily="34" charset="0"/>
            </a:endParaRPr>
          </a:p>
          <a:p>
            <a:pPr eaLnBrk="1" hangingPunct="1"/>
            <a:endParaRPr lang="en-US" b="0" dirty="0" smtClean="0"/>
          </a:p>
        </p:txBody>
      </p:sp>
    </p:spTree>
    <p:extLst>
      <p:ext uri="{BB962C8B-B14F-4D97-AF65-F5344CB8AC3E}">
        <p14:creationId xmlns:p14="http://schemas.microsoft.com/office/powerpoint/2010/main" val="2328154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23B15B5-B586-4033-8314-6A6B77EE8493}" type="slidenum">
              <a:rPr lang="en-US" smtClean="0"/>
              <a:pPr>
                <a:defRPr/>
              </a:pPr>
              <a:t>40</a:t>
            </a:fld>
            <a:endParaRPr lang="en-US"/>
          </a:p>
        </p:txBody>
      </p:sp>
    </p:spTree>
    <p:extLst>
      <p:ext uri="{BB962C8B-B14F-4D97-AF65-F5344CB8AC3E}">
        <p14:creationId xmlns:p14="http://schemas.microsoft.com/office/powerpoint/2010/main" val="8905033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smtClean="0">
                <a:latin typeface="Microsoft Sans Serif" panose="020B0604020202020204" pitchFamily="34" charset="0"/>
                <a:cs typeface="Microsoft Sans Serif" panose="020B0604020202020204" pitchFamily="34" charset="0"/>
              </a:rPr>
              <a:t>Up-scaling challenges</a:t>
            </a:r>
          </a:p>
          <a:p>
            <a:endParaRPr lang="en-US" dirty="0"/>
          </a:p>
        </p:txBody>
      </p:sp>
      <p:sp>
        <p:nvSpPr>
          <p:cNvPr id="4" name="Slide Number Placeholder 3"/>
          <p:cNvSpPr>
            <a:spLocks noGrp="1"/>
          </p:cNvSpPr>
          <p:nvPr>
            <p:ph type="sldNum" sz="quarter" idx="10"/>
          </p:nvPr>
        </p:nvSpPr>
        <p:spPr/>
        <p:txBody>
          <a:bodyPr/>
          <a:lstStyle/>
          <a:p>
            <a:pPr>
              <a:defRPr/>
            </a:pPr>
            <a:fld id="{A23B15B5-B586-4033-8314-6A6B77EE8493}" type="slidenum">
              <a:rPr lang="en-US" smtClean="0"/>
              <a:pPr>
                <a:defRPr/>
              </a:pPr>
              <a:t>41</a:t>
            </a:fld>
            <a:endParaRPr lang="en-US"/>
          </a:p>
        </p:txBody>
      </p:sp>
    </p:spTree>
    <p:extLst>
      <p:ext uri="{BB962C8B-B14F-4D97-AF65-F5344CB8AC3E}">
        <p14:creationId xmlns:p14="http://schemas.microsoft.com/office/powerpoint/2010/main" val="17558326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8EC38590-0A83-4330-89A3-FE633D7BA3F8}" type="slidenum">
              <a:rPr lang="en-US" smtClean="0"/>
              <a:pPr/>
              <a:t>42</a:t>
            </a:fld>
            <a:endParaRPr lang="en-US"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en-US" b="1" dirty="0" smtClean="0"/>
          </a:p>
        </p:txBody>
      </p:sp>
    </p:spTree>
    <p:extLst>
      <p:ext uri="{BB962C8B-B14F-4D97-AF65-F5344CB8AC3E}">
        <p14:creationId xmlns:p14="http://schemas.microsoft.com/office/powerpoint/2010/main" val="207970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Microsoft Sans Serif" pitchFamily="34" charset="0"/>
              </a:defRPr>
            </a:lvl1pPr>
            <a:lvl2pPr marL="742950" indent="-285750">
              <a:defRPr sz="2000" b="1">
                <a:solidFill>
                  <a:schemeClr val="tx1"/>
                </a:solidFill>
                <a:latin typeface="Microsoft Sans Serif" pitchFamily="34" charset="0"/>
              </a:defRPr>
            </a:lvl2pPr>
            <a:lvl3pPr marL="1143000" indent="-228600">
              <a:defRPr sz="2000" b="1">
                <a:solidFill>
                  <a:schemeClr val="tx1"/>
                </a:solidFill>
                <a:latin typeface="Microsoft Sans Serif" pitchFamily="34" charset="0"/>
              </a:defRPr>
            </a:lvl3pPr>
            <a:lvl4pPr marL="1600200" indent="-228600">
              <a:defRPr sz="2000" b="1">
                <a:solidFill>
                  <a:schemeClr val="tx1"/>
                </a:solidFill>
                <a:latin typeface="Microsoft Sans Serif" pitchFamily="34" charset="0"/>
              </a:defRPr>
            </a:lvl4pPr>
            <a:lvl5pPr marL="2057400" indent="-228600">
              <a:defRPr sz="2000" b="1">
                <a:solidFill>
                  <a:schemeClr val="tx1"/>
                </a:solidFill>
                <a:latin typeface="Microsoft Sans Serif" pitchFamily="34" charset="0"/>
              </a:defRPr>
            </a:lvl5pPr>
            <a:lvl6pPr marL="2514600" indent="-228600" eaLnBrk="0" fontAlgn="base" hangingPunct="0">
              <a:spcBef>
                <a:spcPct val="50000"/>
              </a:spcBef>
              <a:spcAft>
                <a:spcPct val="0"/>
              </a:spcAft>
              <a:defRPr sz="2000" b="1">
                <a:solidFill>
                  <a:schemeClr val="tx1"/>
                </a:solidFill>
                <a:latin typeface="Microsoft Sans Serif" pitchFamily="34" charset="0"/>
              </a:defRPr>
            </a:lvl6pPr>
            <a:lvl7pPr marL="2971800" indent="-228600" eaLnBrk="0" fontAlgn="base" hangingPunct="0">
              <a:spcBef>
                <a:spcPct val="50000"/>
              </a:spcBef>
              <a:spcAft>
                <a:spcPct val="0"/>
              </a:spcAft>
              <a:defRPr sz="2000" b="1">
                <a:solidFill>
                  <a:schemeClr val="tx1"/>
                </a:solidFill>
                <a:latin typeface="Microsoft Sans Serif" pitchFamily="34" charset="0"/>
              </a:defRPr>
            </a:lvl7pPr>
            <a:lvl8pPr marL="3429000" indent="-228600" eaLnBrk="0" fontAlgn="base" hangingPunct="0">
              <a:spcBef>
                <a:spcPct val="50000"/>
              </a:spcBef>
              <a:spcAft>
                <a:spcPct val="0"/>
              </a:spcAft>
              <a:defRPr sz="2000" b="1">
                <a:solidFill>
                  <a:schemeClr val="tx1"/>
                </a:solidFill>
                <a:latin typeface="Microsoft Sans Serif" pitchFamily="34" charset="0"/>
              </a:defRPr>
            </a:lvl8pPr>
            <a:lvl9pPr marL="3886200" indent="-228600" eaLnBrk="0" fontAlgn="base" hangingPunct="0">
              <a:spcBef>
                <a:spcPct val="50000"/>
              </a:spcBef>
              <a:spcAft>
                <a:spcPct val="0"/>
              </a:spcAft>
              <a:defRPr sz="2000" b="1">
                <a:solidFill>
                  <a:schemeClr val="tx1"/>
                </a:solidFill>
                <a:latin typeface="Microsoft Sans Serif" pitchFamily="34" charset="0"/>
              </a:defRPr>
            </a:lvl9pPr>
          </a:lstStyle>
          <a:p>
            <a:fld id="{519A34B7-A5FC-481D-B5ED-A96A13D15653}" type="slidenum">
              <a:rPr lang="en-US" sz="1200" b="0" smtClean="0">
                <a:latin typeface="Arial" pitchFamily="34" charset="0"/>
              </a:rPr>
              <a:pPr/>
              <a:t>5</a:t>
            </a:fld>
            <a:endParaRPr lang="en-US" sz="1200" b="0" smtClean="0">
              <a:latin typeface="Arial" pitchFamily="34"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ScalaSans-Regular" charset="0"/>
            </a:endParaRPr>
          </a:p>
        </p:txBody>
      </p:sp>
    </p:spTree>
    <p:extLst>
      <p:ext uri="{BB962C8B-B14F-4D97-AF65-F5344CB8AC3E}">
        <p14:creationId xmlns:p14="http://schemas.microsoft.com/office/powerpoint/2010/main" val="1566649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9FFF293D-93D8-40CC-9804-848C86317003}" type="slidenum">
              <a:rPr lang="en-US" smtClean="0"/>
              <a:pPr/>
              <a:t>6</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xfrm>
            <a:off x="914400" y="4343400"/>
            <a:ext cx="5029200" cy="4114800"/>
          </a:xfrm>
          <a:noFill/>
          <a:ln/>
        </p:spPr>
        <p:txBody>
          <a:bodyPr/>
          <a:lstStyle/>
          <a:p>
            <a:r>
              <a:rPr lang="en-GB" dirty="0" smtClean="0"/>
              <a:t>… a process</a:t>
            </a:r>
            <a:r>
              <a:rPr lang="en-GB" baseline="0" dirty="0" smtClean="0"/>
              <a:t> called biofortification…</a:t>
            </a:r>
            <a:endParaRPr lang="en-GB" dirty="0" smtClean="0"/>
          </a:p>
        </p:txBody>
      </p:sp>
    </p:spTree>
    <p:extLst>
      <p:ext uri="{BB962C8B-B14F-4D97-AF65-F5344CB8AC3E}">
        <p14:creationId xmlns:p14="http://schemas.microsoft.com/office/powerpoint/2010/main" val="1061684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D1AC33F0-9BE2-47D6-B433-A7B214EB3C38}" type="slidenum">
              <a:rPr lang="en-US" smtClean="0"/>
              <a:pPr/>
              <a:t>7</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b="1" smtClean="0"/>
          </a:p>
        </p:txBody>
      </p:sp>
    </p:spTree>
    <p:extLst>
      <p:ext uri="{BB962C8B-B14F-4D97-AF65-F5344CB8AC3E}">
        <p14:creationId xmlns:p14="http://schemas.microsoft.com/office/powerpoint/2010/main" val="2420671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Microsoft Sans Serif" pitchFamily="34" charset="0"/>
              </a:defRPr>
            </a:lvl1pPr>
            <a:lvl2pPr marL="742950" indent="-285750">
              <a:defRPr sz="2000" b="1">
                <a:solidFill>
                  <a:schemeClr val="tx1"/>
                </a:solidFill>
                <a:latin typeface="Microsoft Sans Serif" pitchFamily="34" charset="0"/>
              </a:defRPr>
            </a:lvl2pPr>
            <a:lvl3pPr marL="1143000" indent="-228600">
              <a:defRPr sz="2000" b="1">
                <a:solidFill>
                  <a:schemeClr val="tx1"/>
                </a:solidFill>
                <a:latin typeface="Microsoft Sans Serif" pitchFamily="34" charset="0"/>
              </a:defRPr>
            </a:lvl3pPr>
            <a:lvl4pPr marL="1600200" indent="-228600">
              <a:defRPr sz="2000" b="1">
                <a:solidFill>
                  <a:schemeClr val="tx1"/>
                </a:solidFill>
                <a:latin typeface="Microsoft Sans Serif" pitchFamily="34" charset="0"/>
              </a:defRPr>
            </a:lvl4pPr>
            <a:lvl5pPr marL="2057400" indent="-228600">
              <a:defRPr sz="2000" b="1">
                <a:solidFill>
                  <a:schemeClr val="tx1"/>
                </a:solidFill>
                <a:latin typeface="Microsoft Sans Serif" pitchFamily="34" charset="0"/>
              </a:defRPr>
            </a:lvl5pPr>
            <a:lvl6pPr marL="2514600" indent="-228600" eaLnBrk="0" fontAlgn="base" hangingPunct="0">
              <a:spcBef>
                <a:spcPct val="50000"/>
              </a:spcBef>
              <a:spcAft>
                <a:spcPct val="0"/>
              </a:spcAft>
              <a:defRPr sz="2000" b="1">
                <a:solidFill>
                  <a:schemeClr val="tx1"/>
                </a:solidFill>
                <a:latin typeface="Microsoft Sans Serif" pitchFamily="34" charset="0"/>
              </a:defRPr>
            </a:lvl6pPr>
            <a:lvl7pPr marL="2971800" indent="-228600" eaLnBrk="0" fontAlgn="base" hangingPunct="0">
              <a:spcBef>
                <a:spcPct val="50000"/>
              </a:spcBef>
              <a:spcAft>
                <a:spcPct val="0"/>
              </a:spcAft>
              <a:defRPr sz="2000" b="1">
                <a:solidFill>
                  <a:schemeClr val="tx1"/>
                </a:solidFill>
                <a:latin typeface="Microsoft Sans Serif" pitchFamily="34" charset="0"/>
              </a:defRPr>
            </a:lvl7pPr>
            <a:lvl8pPr marL="3429000" indent="-228600" eaLnBrk="0" fontAlgn="base" hangingPunct="0">
              <a:spcBef>
                <a:spcPct val="50000"/>
              </a:spcBef>
              <a:spcAft>
                <a:spcPct val="0"/>
              </a:spcAft>
              <a:defRPr sz="2000" b="1">
                <a:solidFill>
                  <a:schemeClr val="tx1"/>
                </a:solidFill>
                <a:latin typeface="Microsoft Sans Serif" pitchFamily="34" charset="0"/>
              </a:defRPr>
            </a:lvl8pPr>
            <a:lvl9pPr marL="3886200" indent="-228600" eaLnBrk="0" fontAlgn="base" hangingPunct="0">
              <a:spcBef>
                <a:spcPct val="50000"/>
              </a:spcBef>
              <a:spcAft>
                <a:spcPct val="0"/>
              </a:spcAft>
              <a:defRPr sz="2000" b="1">
                <a:solidFill>
                  <a:schemeClr val="tx1"/>
                </a:solidFill>
                <a:latin typeface="Microsoft Sans Serif" pitchFamily="34" charset="0"/>
              </a:defRPr>
            </a:lvl9pPr>
          </a:lstStyle>
          <a:p>
            <a:fld id="{DD31E1C6-4CBB-43B2-98BB-293DF2219345}" type="slidenum">
              <a:rPr lang="en-US" sz="1200" b="0">
                <a:latin typeface="Arial" charset="0"/>
              </a:rPr>
              <a:pPr/>
              <a:t>8</a:t>
            </a:fld>
            <a:endParaRPr lang="en-US" sz="1200" b="0">
              <a:latin typeface="Arial"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3975889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spcBef>
                <a:spcPct val="20000"/>
              </a:spcBef>
              <a:buClr>
                <a:srgbClr val="FFFF00"/>
              </a:buClr>
              <a:buSzPct val="80000"/>
              <a:buFont typeface="Wingdings" panose="05000000000000000000" pitchFamily="2" charset="2"/>
              <a:defRPr kumimoji="1" sz="2800">
                <a:solidFill>
                  <a:schemeClr val="tx1"/>
                </a:solidFill>
                <a:latin typeface="Arial" panose="020B0604020202020204" pitchFamily="34" charset="0"/>
              </a:defRPr>
            </a:lvl1pPr>
            <a:lvl2pPr marL="742950" indent="-285750" algn="ctr">
              <a:spcBef>
                <a:spcPct val="20000"/>
              </a:spcBef>
              <a:buClr>
                <a:srgbClr val="FFFF00"/>
              </a:buClr>
              <a:buSzPct val="80000"/>
              <a:buFont typeface="Wingdings" panose="05000000000000000000" pitchFamily="2" charset="2"/>
              <a:defRPr kumimoji="1" sz="2800">
                <a:solidFill>
                  <a:schemeClr val="tx1"/>
                </a:solidFill>
                <a:latin typeface="Arial" panose="020B0604020202020204" pitchFamily="34" charset="0"/>
              </a:defRPr>
            </a:lvl2pPr>
            <a:lvl3pPr marL="1143000" indent="-228600" algn="ctr">
              <a:spcBef>
                <a:spcPct val="20000"/>
              </a:spcBef>
              <a:buClr>
                <a:srgbClr val="FFFF00"/>
              </a:buClr>
              <a:buSzPct val="80000"/>
              <a:buFont typeface="Wingdings" panose="05000000000000000000" pitchFamily="2" charset="2"/>
              <a:defRPr kumimoji="1" sz="2800">
                <a:solidFill>
                  <a:schemeClr val="tx1"/>
                </a:solidFill>
                <a:latin typeface="Arial" panose="020B0604020202020204" pitchFamily="34" charset="0"/>
              </a:defRPr>
            </a:lvl3pPr>
            <a:lvl4pPr marL="1600200" indent="-228600" algn="ctr">
              <a:spcBef>
                <a:spcPct val="20000"/>
              </a:spcBef>
              <a:buClr>
                <a:srgbClr val="FFFF00"/>
              </a:buClr>
              <a:buSzPct val="80000"/>
              <a:buFont typeface="Wingdings" panose="05000000000000000000" pitchFamily="2" charset="2"/>
              <a:defRPr kumimoji="1" sz="2800">
                <a:solidFill>
                  <a:schemeClr val="tx1"/>
                </a:solidFill>
                <a:latin typeface="Arial" panose="020B0604020202020204" pitchFamily="34" charset="0"/>
              </a:defRPr>
            </a:lvl4pPr>
            <a:lvl5pPr marL="2057400" indent="-228600" algn="ctr">
              <a:spcBef>
                <a:spcPct val="20000"/>
              </a:spcBef>
              <a:buClr>
                <a:srgbClr val="FFFF00"/>
              </a:buClr>
              <a:buSzPct val="80000"/>
              <a:buFont typeface="Wingdings" panose="05000000000000000000" pitchFamily="2" charset="2"/>
              <a:defRPr kumimoji="1" sz="2800">
                <a:solidFill>
                  <a:schemeClr val="tx1"/>
                </a:solidFill>
                <a:latin typeface="Arial" panose="020B0604020202020204" pitchFamily="34" charset="0"/>
              </a:defRPr>
            </a:lvl5pPr>
            <a:lvl6pPr marL="2514600" indent="-228600" algn="ctr" eaLnBrk="0" fontAlgn="base" hangingPunct="0">
              <a:spcBef>
                <a:spcPct val="20000"/>
              </a:spcBef>
              <a:spcAft>
                <a:spcPct val="0"/>
              </a:spcAft>
              <a:buClr>
                <a:srgbClr val="FFFF00"/>
              </a:buClr>
              <a:buSzPct val="80000"/>
              <a:buFont typeface="Wingdings" panose="05000000000000000000" pitchFamily="2" charset="2"/>
              <a:defRPr kumimoji="1" sz="2800">
                <a:solidFill>
                  <a:schemeClr val="tx1"/>
                </a:solidFill>
                <a:latin typeface="Arial" panose="020B0604020202020204" pitchFamily="34" charset="0"/>
              </a:defRPr>
            </a:lvl6pPr>
            <a:lvl7pPr marL="2971800" indent="-228600" algn="ctr" eaLnBrk="0" fontAlgn="base" hangingPunct="0">
              <a:spcBef>
                <a:spcPct val="20000"/>
              </a:spcBef>
              <a:spcAft>
                <a:spcPct val="0"/>
              </a:spcAft>
              <a:buClr>
                <a:srgbClr val="FFFF00"/>
              </a:buClr>
              <a:buSzPct val="80000"/>
              <a:buFont typeface="Wingdings" panose="05000000000000000000" pitchFamily="2" charset="2"/>
              <a:defRPr kumimoji="1" sz="2800">
                <a:solidFill>
                  <a:schemeClr val="tx1"/>
                </a:solidFill>
                <a:latin typeface="Arial" panose="020B0604020202020204" pitchFamily="34" charset="0"/>
              </a:defRPr>
            </a:lvl7pPr>
            <a:lvl8pPr marL="3429000" indent="-228600" algn="ctr" eaLnBrk="0" fontAlgn="base" hangingPunct="0">
              <a:spcBef>
                <a:spcPct val="20000"/>
              </a:spcBef>
              <a:spcAft>
                <a:spcPct val="0"/>
              </a:spcAft>
              <a:buClr>
                <a:srgbClr val="FFFF00"/>
              </a:buClr>
              <a:buSzPct val="80000"/>
              <a:buFont typeface="Wingdings" panose="05000000000000000000" pitchFamily="2" charset="2"/>
              <a:defRPr kumimoji="1" sz="2800">
                <a:solidFill>
                  <a:schemeClr val="tx1"/>
                </a:solidFill>
                <a:latin typeface="Arial" panose="020B0604020202020204" pitchFamily="34" charset="0"/>
              </a:defRPr>
            </a:lvl8pPr>
            <a:lvl9pPr marL="3886200" indent="-228600" algn="ctr" eaLnBrk="0" fontAlgn="base" hangingPunct="0">
              <a:spcBef>
                <a:spcPct val="20000"/>
              </a:spcBef>
              <a:spcAft>
                <a:spcPct val="0"/>
              </a:spcAft>
              <a:buClr>
                <a:srgbClr val="FFFF00"/>
              </a:buClr>
              <a:buSzPct val="80000"/>
              <a:buFont typeface="Wingdings" panose="05000000000000000000" pitchFamily="2" charset="2"/>
              <a:defRPr kumimoji="1" sz="2800">
                <a:solidFill>
                  <a:schemeClr val="tx1"/>
                </a:solidFill>
                <a:latin typeface="Arial" panose="020B0604020202020204" pitchFamily="34"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fld id="{B967D24C-D954-458A-AE7B-B7AC21371F9A}" type="slidenum">
              <a:rPr kumimoji="0" lang="en-US" altLang="en-US" sz="1200" b="0" i="0" u="none" strike="noStrike" kern="0" cap="none" spc="0" normalizeH="0" baseline="0" noProof="0">
                <a:ln>
                  <a:noFill/>
                </a:ln>
                <a:solidFill>
                  <a:prstClr val="black"/>
                </a:solidFill>
                <a:effectLst/>
                <a:uLnTx/>
                <a:uFillTx/>
                <a:latin typeface="Arial" panose="020B0604020202020204" pitchFamily="34" charset="0"/>
              </a:rPr>
              <a:pPr marL="0" marR="0" lvl="0" indent="0" algn="r" defTabSz="914400" eaLnBrk="1" fontAlgn="auto" latinLnBrk="0" hangingPunct="1">
                <a:lnSpc>
                  <a:spcPct val="100000"/>
                </a:lnSpc>
                <a:spcBef>
                  <a:spcPct val="0"/>
                </a:spcBef>
                <a:spcAft>
                  <a:spcPts val="0"/>
                </a:spcAft>
                <a:buClrTx/>
                <a:buSzTx/>
                <a:buFontTx/>
                <a:buNone/>
                <a:tabLst/>
                <a:defRPr/>
              </a:pPr>
              <a:t>9</a:t>
            </a:fld>
            <a:endParaRPr kumimoji="0" lang="en-US" altLang="en-US" sz="12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chemeClr val="tx2">
                  <a:lumMod val="50000"/>
                </a:schemeClr>
              </a:buClr>
              <a:buFont typeface="Wingdings" panose="05000000000000000000" pitchFamily="2" charset="2"/>
              <a:buChar char="§"/>
            </a:pPr>
            <a:r>
              <a:rPr kumimoji="0" lang="en-US" altLang="en-US" sz="1200" b="0" kern="0" dirty="0" smtClean="0">
                <a:solidFill>
                  <a:prstClr val="black"/>
                </a:solidFill>
              </a:rPr>
              <a:t>Zinc essential for the function of many enzymes and metabolic processes</a:t>
            </a:r>
          </a:p>
          <a:p>
            <a:pPr defTabSz="685800" eaLnBrk="1" fontAlgn="auto" hangingPunct="1">
              <a:spcAft>
                <a:spcPts val="0"/>
              </a:spcAft>
              <a:buClr>
                <a:schemeClr val="tx2">
                  <a:lumMod val="50000"/>
                </a:schemeClr>
              </a:buClr>
              <a:buFont typeface="Wingdings" panose="05000000000000000000" pitchFamily="2" charset="2"/>
              <a:buChar char="§"/>
              <a:defRPr/>
            </a:pPr>
            <a:r>
              <a:rPr kumimoji="0" lang="en-US" altLang="en-US" sz="1200" b="0" kern="0" dirty="0" smtClean="0">
                <a:solidFill>
                  <a:prstClr val="black"/>
                </a:solidFill>
              </a:rPr>
              <a:t>Zinc deficiency is common in developing countries with high mortality </a:t>
            </a:r>
          </a:p>
          <a:p>
            <a:pPr defTabSz="685800" eaLnBrk="1" fontAlgn="auto" hangingPunct="1">
              <a:spcAft>
                <a:spcPts val="0"/>
              </a:spcAft>
              <a:buClr>
                <a:schemeClr val="tx2">
                  <a:lumMod val="50000"/>
                </a:schemeClr>
              </a:buClr>
              <a:buFont typeface="Wingdings" panose="05000000000000000000" pitchFamily="2" charset="2"/>
              <a:buChar char="§"/>
              <a:defRPr/>
            </a:pPr>
            <a:r>
              <a:rPr kumimoji="0" lang="en-US" altLang="en-US" sz="1200" b="0" kern="0" dirty="0" smtClean="0">
                <a:solidFill>
                  <a:prstClr val="black"/>
                </a:solidFill>
              </a:rPr>
              <a:t>Zinc commonly the most deficient nutrient in complementary food mixtures fed to infants during weaning </a:t>
            </a:r>
          </a:p>
          <a:p>
            <a:pPr defTabSz="685800" eaLnBrk="1" fontAlgn="auto" hangingPunct="1">
              <a:spcAft>
                <a:spcPts val="0"/>
              </a:spcAft>
              <a:buClr>
                <a:schemeClr val="tx2">
                  <a:lumMod val="50000"/>
                </a:schemeClr>
              </a:buClr>
              <a:buFont typeface="Wingdings" panose="05000000000000000000" pitchFamily="2" charset="2"/>
              <a:buChar char="§"/>
              <a:defRPr/>
            </a:pPr>
            <a:r>
              <a:rPr kumimoji="0" lang="en-US" altLang="en-US" sz="1200" b="0" kern="0" dirty="0" smtClean="0">
                <a:solidFill>
                  <a:prstClr val="black"/>
                </a:solidFill>
              </a:rPr>
              <a:t>Zinc interventions are among those proposed to help reduce child deaths globally by 63% (Lancet, 2003;2008) but there is no internationally endorsed </a:t>
            </a:r>
            <a:r>
              <a:rPr kumimoji="0" lang="en-US" altLang="en-US" sz="1200" kern="0" dirty="0" smtClean="0">
                <a:solidFill>
                  <a:prstClr val="black"/>
                </a:solidFill>
              </a:rPr>
              <a:t>preventive</a:t>
            </a:r>
            <a:r>
              <a:rPr kumimoji="0" lang="en-US" altLang="en-US" sz="1200" b="0" kern="0" dirty="0" smtClean="0">
                <a:solidFill>
                  <a:prstClr val="black"/>
                </a:solidFill>
              </a:rPr>
              <a:t> zinc intervention because of the difficulty of measuring impact</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792148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pitchFamily="34" charset="0"/>
                <a:ea typeface="+mn-ea"/>
                <a:cs typeface="+mn-cs"/>
              </a:rPr>
              <a:t>India is ranked second in the world with respect to the number of children suffering from malnutrition, despite its impressive economic growth. The absolute numbers and the prevalence of young children affected by stunting, underweight, and wasting have not changed significantly in the last two decades, it is estimated that less than 55% of women and children receive any basic health and nutrition interventions</a:t>
            </a:r>
            <a:r>
              <a:rPr lang="en-US" sz="1200" kern="1200" dirty="0" smtClean="0">
                <a:solidFill>
                  <a:schemeClr val="tx1"/>
                </a:solidFill>
                <a:effectLst/>
                <a:latin typeface="Arial" pitchFamily="34" charset="0"/>
                <a:ea typeface="+mn-ea"/>
                <a:cs typeface="+mn-cs"/>
              </a:rPr>
              <a:t>. The 2008 Global Hunger Index (GHI - a composite indicator that accounts for inadequate food consumption, child underweight and mortality) ranked India 66th out of the 88 developing countries for which the GHI was calculated, slightly above Bangladesh and below all other South Asian countries. Within India, the state-specific GHI’s highlight wide regional disparities: Punjab ranks 34th (comparatively between Nicaragua and Ghana) and Madhya Pradesh ranks 82nd (between Chad and Ethiopia). However, even the best performing state, Punjab, ranks below countries like Honduras and Gabon, and none of the states falls in the “low hunger” or “moderate hunger” category defined by the GHI 2008.  </a:t>
            </a:r>
          </a:p>
          <a:p>
            <a:r>
              <a:rPr lang="en-US" sz="1200" kern="1200" dirty="0" smtClean="0">
                <a:solidFill>
                  <a:schemeClr val="tx1"/>
                </a:solidFill>
                <a:effectLst/>
                <a:latin typeface="Arial" pitchFamily="34" charset="0"/>
                <a:ea typeface="+mn-ea"/>
                <a:cs typeface="+mn-cs"/>
              </a:rPr>
              <a:t>Von </a:t>
            </a:r>
            <a:r>
              <a:rPr lang="en-US" sz="1200" kern="1200" dirty="0" err="1" smtClean="0">
                <a:solidFill>
                  <a:schemeClr val="tx1"/>
                </a:solidFill>
                <a:effectLst/>
                <a:latin typeface="Arial" pitchFamily="34" charset="0"/>
                <a:ea typeface="+mn-ea"/>
                <a:cs typeface="+mn-cs"/>
              </a:rPr>
              <a:t>Grebmer</a:t>
            </a:r>
            <a:r>
              <a:rPr lang="en-US" sz="1200" kern="1200" dirty="0" smtClean="0">
                <a:solidFill>
                  <a:schemeClr val="tx1"/>
                </a:solidFill>
                <a:effectLst/>
                <a:latin typeface="Arial" pitchFamily="34" charset="0"/>
                <a:ea typeface="+mn-ea"/>
                <a:cs typeface="+mn-cs"/>
              </a:rPr>
              <a:t> et al. The Challenge of Hunger 2008: Global Hunger Index. 2008. Concern Worldwide. Accessed via internet on April 30, 2013 (</a:t>
            </a:r>
            <a:r>
              <a:rPr lang="en-US" sz="1200" u="sng" kern="1200" dirty="0" smtClean="0">
                <a:solidFill>
                  <a:schemeClr val="tx1"/>
                </a:solidFill>
                <a:effectLst/>
                <a:latin typeface="Arial" pitchFamily="34" charset="0"/>
                <a:ea typeface="+mn-ea"/>
                <a:cs typeface="+mn-cs"/>
                <a:hlinkClick r:id="rId3"/>
              </a:rPr>
              <a:t>http://www.ifpri.org/publication/challenge-hunger-2008-global-hunger-index</a:t>
            </a:r>
            <a:r>
              <a:rPr lang="en-US" sz="1200" kern="1200" dirty="0" smtClean="0">
                <a:solidFill>
                  <a:schemeClr val="tx1"/>
                </a:solidFill>
                <a:effectLst/>
                <a:latin typeface="Arial" pitchFamily="34" charset="0"/>
                <a:ea typeface="+mn-ea"/>
                <a:cs typeface="+mn-cs"/>
              </a:rPr>
              <a:t>) </a:t>
            </a:r>
          </a:p>
          <a:p>
            <a:pPr eaLnBrk="1" hangingPunct="1"/>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23B15B5-B586-4033-8314-6A6B77EE8493}" type="slidenum">
              <a:rPr lang="en-US" smtClean="0"/>
              <a:pPr>
                <a:defRPr/>
              </a:pPr>
              <a:t>10</a:t>
            </a:fld>
            <a:endParaRPr lang="en-US"/>
          </a:p>
        </p:txBody>
      </p:sp>
    </p:spTree>
    <p:extLst>
      <p:ext uri="{BB962C8B-B14F-4D97-AF65-F5344CB8AC3E}">
        <p14:creationId xmlns:p14="http://schemas.microsoft.com/office/powerpoint/2010/main" val="2426023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4A8958-9D05-4589-93AA-A4DA4CF28636}" type="slidenum">
              <a:rPr lang="en-US"/>
              <a:pPr>
                <a:defRPr/>
              </a:pPr>
              <a:t>‹#›</a:t>
            </a:fld>
            <a:endParaRPr lang="en-US"/>
          </a:p>
        </p:txBody>
      </p:sp>
    </p:spTree>
    <p:extLst>
      <p:ext uri="{BB962C8B-B14F-4D97-AF65-F5344CB8AC3E}">
        <p14:creationId xmlns:p14="http://schemas.microsoft.com/office/powerpoint/2010/main" val="966467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2CED8F-6C9E-441C-9F20-D3DD4619639A}" type="slidenum">
              <a:rPr lang="en-US"/>
              <a:pPr>
                <a:defRPr/>
              </a:pPr>
              <a:t>‹#›</a:t>
            </a:fld>
            <a:endParaRPr lang="en-US"/>
          </a:p>
        </p:txBody>
      </p:sp>
    </p:spTree>
    <p:extLst>
      <p:ext uri="{BB962C8B-B14F-4D97-AF65-F5344CB8AC3E}">
        <p14:creationId xmlns:p14="http://schemas.microsoft.com/office/powerpoint/2010/main" val="1150931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BA501A-0C56-4E8B-825A-1207683E27F1}" type="slidenum">
              <a:rPr lang="en-US"/>
              <a:pPr>
                <a:defRPr/>
              </a:pPr>
              <a:t>‹#›</a:t>
            </a:fld>
            <a:endParaRPr lang="en-US"/>
          </a:p>
        </p:txBody>
      </p:sp>
    </p:spTree>
    <p:extLst>
      <p:ext uri="{BB962C8B-B14F-4D97-AF65-F5344CB8AC3E}">
        <p14:creationId xmlns:p14="http://schemas.microsoft.com/office/powerpoint/2010/main" val="3287810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624D6E-683F-4F8D-B0EC-41A8AF073E2B}" type="slidenum">
              <a:rPr lang="en-US"/>
              <a:pPr>
                <a:defRPr/>
              </a:pPr>
              <a:t>‹#›</a:t>
            </a:fld>
            <a:endParaRPr lang="en-US"/>
          </a:p>
        </p:txBody>
      </p:sp>
    </p:spTree>
    <p:extLst>
      <p:ext uri="{BB962C8B-B14F-4D97-AF65-F5344CB8AC3E}">
        <p14:creationId xmlns:p14="http://schemas.microsoft.com/office/powerpoint/2010/main" val="33061685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A6E8303-F65E-48EC-9E8F-216AA8AA897E}" type="slidenum">
              <a:rPr lang="en-US"/>
              <a:pPr>
                <a:defRPr/>
              </a:pPr>
              <a:t>‹#›</a:t>
            </a:fld>
            <a:endParaRPr lang="en-US"/>
          </a:p>
        </p:txBody>
      </p:sp>
    </p:spTree>
    <p:extLst>
      <p:ext uri="{BB962C8B-B14F-4D97-AF65-F5344CB8AC3E}">
        <p14:creationId xmlns:p14="http://schemas.microsoft.com/office/powerpoint/2010/main" val="36429819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80B26B3-9F44-4364-9CC9-3E14CC580A4C}" type="slidenum">
              <a:rPr lang="en-US"/>
              <a:pPr>
                <a:defRPr/>
              </a:pPr>
              <a:t>‹#›</a:t>
            </a:fld>
            <a:endParaRPr lang="en-US"/>
          </a:p>
        </p:txBody>
      </p:sp>
    </p:spTree>
    <p:extLst>
      <p:ext uri="{BB962C8B-B14F-4D97-AF65-F5344CB8AC3E}">
        <p14:creationId xmlns:p14="http://schemas.microsoft.com/office/powerpoint/2010/main" val="2736554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FAC1E0-A965-42B4-B90B-94683BCB6AAC}" type="slidenum">
              <a:rPr lang="en-US"/>
              <a:pPr>
                <a:defRPr/>
              </a:pPr>
              <a:t>‹#›</a:t>
            </a:fld>
            <a:endParaRPr lang="en-US"/>
          </a:p>
        </p:txBody>
      </p:sp>
    </p:spTree>
    <p:extLst>
      <p:ext uri="{BB962C8B-B14F-4D97-AF65-F5344CB8AC3E}">
        <p14:creationId xmlns:p14="http://schemas.microsoft.com/office/powerpoint/2010/main" val="3415818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DE8901-9C72-40A2-A267-9D94BC9638BE}" type="slidenum">
              <a:rPr lang="en-US"/>
              <a:pPr>
                <a:defRPr/>
              </a:pPr>
              <a:t>‹#›</a:t>
            </a:fld>
            <a:endParaRPr lang="en-US"/>
          </a:p>
        </p:txBody>
      </p:sp>
    </p:spTree>
    <p:extLst>
      <p:ext uri="{BB962C8B-B14F-4D97-AF65-F5344CB8AC3E}">
        <p14:creationId xmlns:p14="http://schemas.microsoft.com/office/powerpoint/2010/main" val="4076692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570FEB-3CED-4E53-80FC-660EC302926E}" type="slidenum">
              <a:rPr lang="en-US"/>
              <a:pPr>
                <a:defRPr/>
              </a:pPr>
              <a:t>‹#›</a:t>
            </a:fld>
            <a:endParaRPr lang="en-US"/>
          </a:p>
        </p:txBody>
      </p:sp>
    </p:spTree>
    <p:extLst>
      <p:ext uri="{BB962C8B-B14F-4D97-AF65-F5344CB8AC3E}">
        <p14:creationId xmlns:p14="http://schemas.microsoft.com/office/powerpoint/2010/main" val="3080110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C36DC88-B5D7-4E78-8FE0-D350F2602994}" type="slidenum">
              <a:rPr lang="en-US"/>
              <a:pPr>
                <a:defRPr/>
              </a:pPr>
              <a:t>‹#›</a:t>
            </a:fld>
            <a:endParaRPr lang="en-US"/>
          </a:p>
        </p:txBody>
      </p:sp>
    </p:spTree>
    <p:extLst>
      <p:ext uri="{BB962C8B-B14F-4D97-AF65-F5344CB8AC3E}">
        <p14:creationId xmlns:p14="http://schemas.microsoft.com/office/powerpoint/2010/main" val="819504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7781895-1895-4678-AEDC-95718E546466}" type="slidenum">
              <a:rPr lang="en-US"/>
              <a:pPr>
                <a:defRPr/>
              </a:pPr>
              <a:t>‹#›</a:t>
            </a:fld>
            <a:endParaRPr lang="en-US"/>
          </a:p>
        </p:txBody>
      </p:sp>
    </p:spTree>
    <p:extLst>
      <p:ext uri="{BB962C8B-B14F-4D97-AF65-F5344CB8AC3E}">
        <p14:creationId xmlns:p14="http://schemas.microsoft.com/office/powerpoint/2010/main" val="4273516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399A006-F2BF-4FA5-AEEA-62743329320B}" type="slidenum">
              <a:rPr lang="en-US"/>
              <a:pPr>
                <a:defRPr/>
              </a:pPr>
              <a:t>‹#›</a:t>
            </a:fld>
            <a:endParaRPr lang="en-US"/>
          </a:p>
        </p:txBody>
      </p:sp>
    </p:spTree>
    <p:extLst>
      <p:ext uri="{BB962C8B-B14F-4D97-AF65-F5344CB8AC3E}">
        <p14:creationId xmlns:p14="http://schemas.microsoft.com/office/powerpoint/2010/main" val="3094371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EC2807-E849-4C5C-95B8-44BB01C90751}" type="slidenum">
              <a:rPr lang="en-US"/>
              <a:pPr>
                <a:defRPr/>
              </a:pPr>
              <a:t>‹#›</a:t>
            </a:fld>
            <a:endParaRPr lang="en-US"/>
          </a:p>
        </p:txBody>
      </p:sp>
    </p:spTree>
    <p:extLst>
      <p:ext uri="{BB962C8B-B14F-4D97-AF65-F5344CB8AC3E}">
        <p14:creationId xmlns:p14="http://schemas.microsoft.com/office/powerpoint/2010/main" val="2547538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2246168-D2D4-4F1A-B9F7-7D5F1AC6BA88}" type="slidenum">
              <a:rPr lang="en-US"/>
              <a:pPr>
                <a:defRPr/>
              </a:pPr>
              <a:t>‹#›</a:t>
            </a:fld>
            <a:endParaRPr lang="en-US"/>
          </a:p>
        </p:txBody>
      </p:sp>
    </p:spTree>
    <p:extLst>
      <p:ext uri="{BB962C8B-B14F-4D97-AF65-F5344CB8AC3E}">
        <p14:creationId xmlns:p14="http://schemas.microsoft.com/office/powerpoint/2010/main" val="407622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9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b="0">
                <a:latin typeface="+mn-lt"/>
              </a:defRPr>
            </a:lvl1pPr>
          </a:lstStyle>
          <a:p>
            <a:pPr>
              <a:defRPr/>
            </a:pPr>
            <a:endParaRPr lang="en-US"/>
          </a:p>
        </p:txBody>
      </p:sp>
      <p:sp>
        <p:nvSpPr>
          <p:cNvPr id="169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latin typeface="+mn-lt"/>
              </a:defRPr>
            </a:lvl1pPr>
          </a:lstStyle>
          <a:p>
            <a:pPr>
              <a:defRPr/>
            </a:pPr>
            <a:endParaRPr lang="en-US"/>
          </a:p>
        </p:txBody>
      </p:sp>
      <p:sp>
        <p:nvSpPr>
          <p:cNvPr id="169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b="0">
                <a:latin typeface="+mn-lt"/>
              </a:defRPr>
            </a:lvl1pPr>
          </a:lstStyle>
          <a:p>
            <a:pPr>
              <a:defRPr/>
            </a:pPr>
            <a:fld id="{8126824F-2530-4D43-9FD9-6E94BC8EDE0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1.jpe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8.jpe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hyperlink" Target="ibishimbo%20finsl.m2t" TargetMode="Externa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0.emf"/><Relationship Id="rId4" Type="http://schemas.openxmlformats.org/officeDocument/2006/relationships/image" Target="../media/image29.emf"/></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55.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emf"/><Relationship Id="rId4" Type="http://schemas.openxmlformats.org/officeDocument/2006/relationships/image" Target="../media/image52.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57.emf"/><Relationship Id="rId4" Type="http://schemas.openxmlformats.org/officeDocument/2006/relationships/oleObject" Target="../embeddings/oleObject1.bin"/></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33.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71.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68.jpeg"/><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jpeg"/></Relationships>
</file>

<file path=ppt/slides/_rels/slide3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hyperlink" Target="ibishimbo%20finsl.m2t" TargetMode="External"/><Relationship Id="rId7" Type="http://schemas.openxmlformats.org/officeDocument/2006/relationships/image" Target="../media/image79.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hyperlink" Target="Bean%20Song%20Final%20.mp4" TargetMode="External"/><Relationship Id="rId4" Type="http://schemas.openxmlformats.org/officeDocument/2006/relationships/image" Target="../media/image77.png"/><Relationship Id="rId9" Type="http://schemas.openxmlformats.org/officeDocument/2006/relationships/image" Target="../media/image81.jpeg"/></Relationships>
</file>

<file path=ppt/slides/_rels/slide4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83.jpeg"/></Relationships>
</file>

<file path=ppt/slides/_rels/slide4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4"/>
          <p:cNvSpPr>
            <a:spLocks noChangeArrowheads="1"/>
          </p:cNvSpPr>
          <p:nvPr/>
        </p:nvSpPr>
        <p:spPr bwMode="auto">
          <a:xfrm>
            <a:off x="0" y="5562600"/>
            <a:ext cx="9144000" cy="838200"/>
          </a:xfrm>
          <a:prstGeom prst="rect">
            <a:avLst/>
          </a:prstGeom>
          <a:solidFill>
            <a:schemeClr val="bg1"/>
          </a:solidFill>
          <a:ln w="9525">
            <a:noFill/>
            <a:miter lim="800000"/>
            <a:headEnd/>
            <a:tailEnd/>
          </a:ln>
        </p:spPr>
        <p:txBody>
          <a:bodyPr anchor="b"/>
          <a:lstStyle/>
          <a:p>
            <a:pPr algn="ctr" eaLnBrk="1" hangingPunct="1">
              <a:spcBef>
                <a:spcPct val="0"/>
              </a:spcBef>
            </a:pPr>
            <a:r>
              <a:rPr lang="en-US" sz="2400" b="1" i="1" dirty="0">
                <a:solidFill>
                  <a:srgbClr val="777777"/>
                </a:solidFill>
              </a:rPr>
              <a:t>w.pfeiffer@cgiar.org</a:t>
            </a:r>
            <a:r>
              <a:rPr lang="en-US" sz="2400" i="1" dirty="0">
                <a:solidFill>
                  <a:srgbClr val="777777"/>
                </a:solidFill>
              </a:rPr>
              <a:t/>
            </a:r>
            <a:br>
              <a:rPr lang="en-US" sz="2400" i="1" dirty="0">
                <a:solidFill>
                  <a:srgbClr val="777777"/>
                </a:solidFill>
              </a:rPr>
            </a:br>
            <a:endParaRPr lang="en-US" sz="2400" i="1" dirty="0">
              <a:solidFill>
                <a:srgbClr val="777777"/>
              </a:solidFill>
            </a:endParaRPr>
          </a:p>
        </p:txBody>
      </p:sp>
      <p:pic>
        <p:nvPicPr>
          <p:cNvPr id="6" name="Picture 8" descr="HarvestPlus 2011 Logo_CMYK (for print or Ppt).jpg"/>
          <p:cNvPicPr>
            <a:picLocks noChangeAspect="1"/>
          </p:cNvPicPr>
          <p:nvPr/>
        </p:nvPicPr>
        <p:blipFill>
          <a:blip r:embed="rId3" cstate="print"/>
          <a:srcRect/>
          <a:stretch>
            <a:fillRect/>
          </a:stretch>
        </p:blipFill>
        <p:spPr bwMode="auto">
          <a:xfrm>
            <a:off x="3236495" y="152400"/>
            <a:ext cx="2438400" cy="2087154"/>
          </a:xfrm>
          <a:prstGeom prst="rect">
            <a:avLst/>
          </a:prstGeom>
          <a:noFill/>
          <a:ln w="9525">
            <a:noFill/>
            <a:miter lim="800000"/>
            <a:headEnd/>
            <a:tailEnd/>
          </a:ln>
        </p:spPr>
      </p:pic>
      <p:sp>
        <p:nvSpPr>
          <p:cNvPr id="5" name="Rectangle 15"/>
          <p:cNvSpPr>
            <a:spLocks noChangeArrowheads="1"/>
          </p:cNvSpPr>
          <p:nvPr/>
        </p:nvSpPr>
        <p:spPr bwMode="auto">
          <a:xfrm>
            <a:off x="188494" y="2362200"/>
            <a:ext cx="8726905" cy="1563713"/>
          </a:xfrm>
          <a:prstGeom prst="rect">
            <a:avLst/>
          </a:prstGeom>
          <a:solidFill>
            <a:schemeClr val="bg1"/>
          </a:solidFill>
          <a:ln w="9525">
            <a:noFill/>
            <a:miter lim="800000"/>
            <a:headEnd/>
            <a:tailEnd/>
          </a:ln>
        </p:spPr>
        <p:txBody>
          <a:bodyPr anchor="b"/>
          <a:lstStyle/>
          <a:p>
            <a:pPr algn="ctr"/>
            <a:r>
              <a:rPr lang="en-US" sz="4000" dirty="0" smtClean="0"/>
              <a:t>Wheat for Health:                 Addressing Micronutrient Deficiency</a:t>
            </a:r>
            <a:endParaRPr lang="en-US" sz="4000" b="1" dirty="0"/>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63044" t="71206" r="30648" b="18813"/>
          <a:stretch/>
        </p:blipFill>
        <p:spPr>
          <a:xfrm>
            <a:off x="7848600" y="5576066"/>
            <a:ext cx="1219200" cy="1205734"/>
          </a:xfrm>
          <a:prstGeom prst="rect">
            <a:avLst/>
          </a:prstGeom>
        </p:spPr>
      </p:pic>
      <p:sp>
        <p:nvSpPr>
          <p:cNvPr id="7" name="Rectangle 15"/>
          <p:cNvSpPr>
            <a:spLocks noChangeArrowheads="1"/>
          </p:cNvSpPr>
          <p:nvPr/>
        </p:nvSpPr>
        <p:spPr bwMode="auto">
          <a:xfrm>
            <a:off x="188494" y="5014446"/>
            <a:ext cx="9144000" cy="624354"/>
          </a:xfrm>
          <a:prstGeom prst="rect">
            <a:avLst/>
          </a:prstGeom>
          <a:solidFill>
            <a:schemeClr val="bg1"/>
          </a:solidFill>
          <a:ln w="9525">
            <a:noFill/>
            <a:miter lim="800000"/>
            <a:headEnd/>
            <a:tailEnd/>
          </a:ln>
        </p:spPr>
        <p:txBody>
          <a:bodyPr anchor="b"/>
          <a:lstStyle/>
          <a:p>
            <a:pPr algn="ctr" eaLnBrk="1" hangingPunct="1">
              <a:spcBef>
                <a:spcPct val="0"/>
              </a:spcBef>
            </a:pPr>
            <a:r>
              <a:rPr lang="en-US" sz="2400" i="1" dirty="0">
                <a:solidFill>
                  <a:srgbClr val="777777"/>
                </a:solidFill>
              </a:rPr>
              <a:t>Global Director Product Development &amp; Commercialization</a:t>
            </a:r>
          </a:p>
        </p:txBody>
      </p:sp>
      <p:sp>
        <p:nvSpPr>
          <p:cNvPr id="8" name="Rectangle 15"/>
          <p:cNvSpPr>
            <a:spLocks noChangeArrowheads="1"/>
          </p:cNvSpPr>
          <p:nvPr/>
        </p:nvSpPr>
        <p:spPr bwMode="auto">
          <a:xfrm>
            <a:off x="-20054" y="4419600"/>
            <a:ext cx="9144000" cy="685800"/>
          </a:xfrm>
          <a:prstGeom prst="rect">
            <a:avLst/>
          </a:prstGeom>
          <a:solidFill>
            <a:schemeClr val="bg1"/>
          </a:solidFill>
          <a:ln w="9525">
            <a:noFill/>
            <a:miter lim="800000"/>
            <a:headEnd/>
            <a:tailEnd/>
          </a:ln>
        </p:spPr>
        <p:txBody>
          <a:bodyPr anchor="b"/>
          <a:lstStyle/>
          <a:p>
            <a:pPr algn="ctr" eaLnBrk="1" hangingPunct="1">
              <a:spcBef>
                <a:spcPct val="0"/>
              </a:spcBef>
            </a:pPr>
            <a:r>
              <a:rPr lang="en-US" sz="3200" b="1" dirty="0"/>
              <a:t>Wolfgang H. Pfeiffer</a:t>
            </a:r>
          </a:p>
        </p:txBody>
      </p:sp>
    </p:spTree>
    <p:extLst>
      <p:ext uri="{BB962C8B-B14F-4D97-AF65-F5344CB8AC3E}">
        <p14:creationId xmlns:p14="http://schemas.microsoft.com/office/powerpoint/2010/main" val="8772536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4" descr="wheat"/>
          <p:cNvPicPr>
            <a:picLocks noChangeAspect="1" noChangeArrowheads="1"/>
          </p:cNvPicPr>
          <p:nvPr/>
        </p:nvPicPr>
        <p:blipFill>
          <a:blip r:embed="rId3">
            <a:lum contrast="-12000"/>
            <a:extLst>
              <a:ext uri="{28A0092B-C50C-407E-A947-70E740481C1C}">
                <a14:useLocalDpi xmlns:a14="http://schemas.microsoft.com/office/drawing/2010/main" val="0"/>
              </a:ext>
            </a:extLst>
          </a:blip>
          <a:srcRect l="13234" r="6427"/>
          <a:stretch>
            <a:fillRect/>
          </a:stretch>
        </p:blipFill>
        <p:spPr bwMode="auto">
          <a:xfrm>
            <a:off x="1646238" y="762000"/>
            <a:ext cx="5668962"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25"/>
          <p:cNvSpPr>
            <a:spLocks noChangeArrowheads="1"/>
          </p:cNvSpPr>
          <p:nvPr/>
        </p:nvSpPr>
        <p:spPr bwMode="auto">
          <a:xfrm>
            <a:off x="0" y="76200"/>
            <a:ext cx="9067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200" i="1" dirty="0" smtClean="0"/>
              <a:t>Initial Target Country / Areas </a:t>
            </a:r>
            <a:r>
              <a:rPr lang="en-US" sz="3200" i="1" dirty="0"/>
              <a:t>for Zinc </a:t>
            </a:r>
            <a:r>
              <a:rPr lang="en-US" sz="3200" i="1" dirty="0" smtClean="0"/>
              <a:t>Wheat</a:t>
            </a:r>
            <a:endParaRPr lang="en-US" sz="3200" i="1" dirty="0"/>
          </a:p>
        </p:txBody>
      </p:sp>
      <p:grpSp>
        <p:nvGrpSpPr>
          <p:cNvPr id="3" name="Group 2"/>
          <p:cNvGrpSpPr/>
          <p:nvPr/>
        </p:nvGrpSpPr>
        <p:grpSpPr>
          <a:xfrm>
            <a:off x="152400" y="3794125"/>
            <a:ext cx="3276600" cy="2928104"/>
            <a:chOff x="76200" y="3733800"/>
            <a:chExt cx="3276600" cy="2928104"/>
          </a:xfrm>
        </p:grpSpPr>
        <p:sp>
          <p:nvSpPr>
            <p:cNvPr id="28676" name="Rectangle 26"/>
            <p:cNvSpPr>
              <a:spLocks noChangeArrowheads="1"/>
            </p:cNvSpPr>
            <p:nvPr/>
          </p:nvSpPr>
          <p:spPr bwMode="auto">
            <a:xfrm>
              <a:off x="2895600" y="4876800"/>
              <a:ext cx="457200" cy="1676400"/>
            </a:xfrm>
            <a:prstGeom prst="rect">
              <a:avLst/>
            </a:prstGeom>
            <a:solidFill>
              <a:srgbClr val="008000"/>
            </a:solidFill>
            <a:ln w="9525" algn="ctr">
              <a:solidFill>
                <a:schemeClr val="bg1"/>
              </a:solidFill>
              <a:miter lim="800000"/>
              <a:headEnd/>
              <a:tailEnd/>
            </a:ln>
          </p:spPr>
          <p:txBody>
            <a:bodyPr wrap="none" anchor="ctr"/>
            <a:lstStyle/>
            <a:p>
              <a:endParaRPr lang="en-US" dirty="0"/>
            </a:p>
          </p:txBody>
        </p:sp>
        <p:sp>
          <p:nvSpPr>
            <p:cNvPr id="28677" name="Text Box 27"/>
            <p:cNvSpPr txBox="1">
              <a:spLocks noChangeArrowheads="1"/>
            </p:cNvSpPr>
            <p:nvPr/>
          </p:nvSpPr>
          <p:spPr bwMode="auto">
            <a:xfrm>
              <a:off x="152400" y="4876800"/>
              <a:ext cx="27432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Microsoft Sans Serif" pitchFamily="34" charset="0"/>
                </a:defRPr>
              </a:lvl1pPr>
              <a:lvl2pPr marL="742950" indent="-285750">
                <a:defRPr sz="2000" b="1">
                  <a:solidFill>
                    <a:schemeClr val="tx1"/>
                  </a:solidFill>
                  <a:latin typeface="Microsoft Sans Serif" pitchFamily="34" charset="0"/>
                </a:defRPr>
              </a:lvl2pPr>
              <a:lvl3pPr marL="1143000" indent="-228600">
                <a:defRPr sz="2000" b="1">
                  <a:solidFill>
                    <a:schemeClr val="tx1"/>
                  </a:solidFill>
                  <a:latin typeface="Microsoft Sans Serif" pitchFamily="34" charset="0"/>
                </a:defRPr>
              </a:lvl3pPr>
              <a:lvl4pPr marL="1600200" indent="-228600">
                <a:defRPr sz="2000" b="1">
                  <a:solidFill>
                    <a:schemeClr val="tx1"/>
                  </a:solidFill>
                  <a:latin typeface="Microsoft Sans Serif" pitchFamily="34" charset="0"/>
                </a:defRPr>
              </a:lvl4pPr>
              <a:lvl5pPr marL="2057400" indent="-228600">
                <a:defRPr sz="2000" b="1">
                  <a:solidFill>
                    <a:schemeClr val="tx1"/>
                  </a:solidFill>
                  <a:latin typeface="Microsoft Sans Serif" pitchFamily="34" charset="0"/>
                </a:defRPr>
              </a:lvl5pPr>
              <a:lvl6pPr marL="2514600" indent="-228600" eaLnBrk="0" fontAlgn="base" hangingPunct="0">
                <a:spcBef>
                  <a:spcPct val="50000"/>
                </a:spcBef>
                <a:spcAft>
                  <a:spcPct val="0"/>
                </a:spcAft>
                <a:defRPr sz="2000" b="1">
                  <a:solidFill>
                    <a:schemeClr val="tx1"/>
                  </a:solidFill>
                  <a:latin typeface="Microsoft Sans Serif" pitchFamily="34" charset="0"/>
                </a:defRPr>
              </a:lvl6pPr>
              <a:lvl7pPr marL="2971800" indent="-228600" eaLnBrk="0" fontAlgn="base" hangingPunct="0">
                <a:spcBef>
                  <a:spcPct val="50000"/>
                </a:spcBef>
                <a:spcAft>
                  <a:spcPct val="0"/>
                </a:spcAft>
                <a:defRPr sz="2000" b="1">
                  <a:solidFill>
                    <a:schemeClr val="tx1"/>
                  </a:solidFill>
                  <a:latin typeface="Microsoft Sans Serif" pitchFamily="34" charset="0"/>
                </a:defRPr>
              </a:lvl7pPr>
              <a:lvl8pPr marL="3429000" indent="-228600" eaLnBrk="0" fontAlgn="base" hangingPunct="0">
                <a:spcBef>
                  <a:spcPct val="50000"/>
                </a:spcBef>
                <a:spcAft>
                  <a:spcPct val="0"/>
                </a:spcAft>
                <a:defRPr sz="2000" b="1">
                  <a:solidFill>
                    <a:schemeClr val="tx1"/>
                  </a:solidFill>
                  <a:latin typeface="Microsoft Sans Serif" pitchFamily="34" charset="0"/>
                </a:defRPr>
              </a:lvl8pPr>
              <a:lvl9pPr marL="3886200" indent="-228600" eaLnBrk="0" fontAlgn="base" hangingPunct="0">
                <a:spcBef>
                  <a:spcPct val="50000"/>
                </a:spcBef>
                <a:spcAft>
                  <a:spcPct val="0"/>
                </a:spcAft>
                <a:defRPr sz="2000" b="1">
                  <a:solidFill>
                    <a:schemeClr val="tx1"/>
                  </a:solidFill>
                  <a:latin typeface="Microsoft Sans Serif" pitchFamily="34" charset="0"/>
                </a:defRPr>
              </a:lvl9pPr>
            </a:lstStyle>
            <a:p>
              <a:pPr algn="r"/>
              <a:r>
                <a:rPr lang="en-US" sz="2200" dirty="0">
                  <a:solidFill>
                    <a:srgbClr val="008000"/>
                  </a:solidFill>
                </a:rPr>
                <a:t>Baseline Micronutrient Level in  Commercial Crop </a:t>
              </a:r>
              <a:r>
                <a:rPr lang="en-US" sz="2200" dirty="0">
                  <a:solidFill>
                    <a:srgbClr val="008000"/>
                  </a:solidFill>
                  <a:cs typeface="Microsoft Sans Serif" pitchFamily="34" charset="0"/>
                </a:rPr>
                <a:t>25</a:t>
              </a:r>
              <a:r>
                <a:rPr lang="en-US" sz="2200" dirty="0">
                  <a:solidFill>
                    <a:srgbClr val="008000"/>
                  </a:solidFill>
                </a:rPr>
                <a:t> µgg-1</a:t>
              </a:r>
            </a:p>
            <a:p>
              <a:pPr algn="r"/>
              <a:endParaRPr lang="en-US" sz="2200" baseline="30000" dirty="0">
                <a:solidFill>
                  <a:srgbClr val="008000"/>
                </a:solidFill>
              </a:endParaRPr>
            </a:p>
          </p:txBody>
        </p:sp>
        <p:sp>
          <p:nvSpPr>
            <p:cNvPr id="28678" name="Rectangle 28"/>
            <p:cNvSpPr>
              <a:spLocks noChangeArrowheads="1"/>
            </p:cNvSpPr>
            <p:nvPr/>
          </p:nvSpPr>
          <p:spPr bwMode="auto">
            <a:xfrm>
              <a:off x="2895600" y="3794125"/>
              <a:ext cx="457200" cy="1082675"/>
            </a:xfrm>
            <a:prstGeom prst="rect">
              <a:avLst/>
            </a:prstGeom>
            <a:solidFill>
              <a:schemeClr val="accent2"/>
            </a:solidFill>
            <a:ln w="9525" algn="ctr">
              <a:solidFill>
                <a:schemeClr val="bg1"/>
              </a:solidFill>
              <a:miter lim="800000"/>
              <a:headEnd/>
              <a:tailEnd/>
            </a:ln>
          </p:spPr>
          <p:txBody>
            <a:bodyPr wrap="none" anchor="ctr"/>
            <a:lstStyle/>
            <a:p>
              <a:endParaRPr lang="en-US" dirty="0"/>
            </a:p>
          </p:txBody>
        </p:sp>
        <p:sp>
          <p:nvSpPr>
            <p:cNvPr id="28679" name="Text Box 31"/>
            <p:cNvSpPr txBox="1">
              <a:spLocks noChangeArrowheads="1"/>
            </p:cNvSpPr>
            <p:nvPr/>
          </p:nvSpPr>
          <p:spPr bwMode="auto">
            <a:xfrm>
              <a:off x="76200" y="4064000"/>
              <a:ext cx="2667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Microsoft Sans Serif" pitchFamily="34" charset="0"/>
                </a:defRPr>
              </a:lvl1pPr>
              <a:lvl2pPr marL="742950" indent="-285750">
                <a:defRPr sz="2000" b="1">
                  <a:solidFill>
                    <a:schemeClr val="tx1"/>
                  </a:solidFill>
                  <a:latin typeface="Microsoft Sans Serif" pitchFamily="34" charset="0"/>
                </a:defRPr>
              </a:lvl2pPr>
              <a:lvl3pPr marL="1143000" indent="-228600">
                <a:defRPr sz="2000" b="1">
                  <a:solidFill>
                    <a:schemeClr val="tx1"/>
                  </a:solidFill>
                  <a:latin typeface="Microsoft Sans Serif" pitchFamily="34" charset="0"/>
                </a:defRPr>
              </a:lvl3pPr>
              <a:lvl4pPr marL="1600200" indent="-228600">
                <a:defRPr sz="2000" b="1">
                  <a:solidFill>
                    <a:schemeClr val="tx1"/>
                  </a:solidFill>
                  <a:latin typeface="Microsoft Sans Serif" pitchFamily="34" charset="0"/>
                </a:defRPr>
              </a:lvl4pPr>
              <a:lvl5pPr marL="2057400" indent="-228600">
                <a:defRPr sz="2000" b="1">
                  <a:solidFill>
                    <a:schemeClr val="tx1"/>
                  </a:solidFill>
                  <a:latin typeface="Microsoft Sans Serif" pitchFamily="34" charset="0"/>
                </a:defRPr>
              </a:lvl5pPr>
              <a:lvl6pPr marL="2514600" indent="-228600" eaLnBrk="0" fontAlgn="base" hangingPunct="0">
                <a:spcBef>
                  <a:spcPct val="50000"/>
                </a:spcBef>
                <a:spcAft>
                  <a:spcPct val="0"/>
                </a:spcAft>
                <a:defRPr sz="2000" b="1">
                  <a:solidFill>
                    <a:schemeClr val="tx1"/>
                  </a:solidFill>
                  <a:latin typeface="Microsoft Sans Serif" pitchFamily="34" charset="0"/>
                </a:defRPr>
              </a:lvl6pPr>
              <a:lvl7pPr marL="2971800" indent="-228600" eaLnBrk="0" fontAlgn="base" hangingPunct="0">
                <a:spcBef>
                  <a:spcPct val="50000"/>
                </a:spcBef>
                <a:spcAft>
                  <a:spcPct val="0"/>
                </a:spcAft>
                <a:defRPr sz="2000" b="1">
                  <a:solidFill>
                    <a:schemeClr val="tx1"/>
                  </a:solidFill>
                  <a:latin typeface="Microsoft Sans Serif" pitchFamily="34" charset="0"/>
                </a:defRPr>
              </a:lvl7pPr>
              <a:lvl8pPr marL="3429000" indent="-228600" eaLnBrk="0" fontAlgn="base" hangingPunct="0">
                <a:spcBef>
                  <a:spcPct val="50000"/>
                </a:spcBef>
                <a:spcAft>
                  <a:spcPct val="0"/>
                </a:spcAft>
                <a:defRPr sz="2000" b="1">
                  <a:solidFill>
                    <a:schemeClr val="tx1"/>
                  </a:solidFill>
                  <a:latin typeface="Microsoft Sans Serif" pitchFamily="34" charset="0"/>
                </a:defRPr>
              </a:lvl8pPr>
              <a:lvl9pPr marL="3886200" indent="-228600" eaLnBrk="0" fontAlgn="base" hangingPunct="0">
                <a:spcBef>
                  <a:spcPct val="50000"/>
                </a:spcBef>
                <a:spcAft>
                  <a:spcPct val="0"/>
                </a:spcAft>
                <a:defRPr sz="2000" b="1">
                  <a:solidFill>
                    <a:schemeClr val="tx1"/>
                  </a:solidFill>
                  <a:latin typeface="Microsoft Sans Serif" pitchFamily="34" charset="0"/>
                </a:defRPr>
              </a:lvl9pPr>
            </a:lstStyle>
            <a:p>
              <a:pPr algn="r"/>
              <a:r>
                <a:rPr lang="en-US" sz="2200" dirty="0">
                  <a:solidFill>
                    <a:srgbClr val="FF0000"/>
                  </a:solidFill>
                </a:rPr>
                <a:t>Target Increment to be added</a:t>
              </a:r>
              <a:endParaRPr lang="en-US" sz="2200" baseline="30000" dirty="0">
                <a:solidFill>
                  <a:srgbClr val="FF0000"/>
                </a:solidFill>
              </a:endParaRPr>
            </a:p>
          </p:txBody>
        </p:sp>
        <p:sp>
          <p:nvSpPr>
            <p:cNvPr id="28680" name="Line 32"/>
            <p:cNvSpPr>
              <a:spLocks noChangeShapeType="1"/>
            </p:cNvSpPr>
            <p:nvPr/>
          </p:nvSpPr>
          <p:spPr bwMode="auto">
            <a:xfrm>
              <a:off x="2803634" y="3810000"/>
              <a:ext cx="0" cy="1006475"/>
            </a:xfrm>
            <a:prstGeom prst="line">
              <a:avLst/>
            </a:prstGeom>
            <a:noFill/>
            <a:ln w="381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200" dirty="0"/>
            </a:p>
          </p:txBody>
        </p:sp>
        <p:sp>
          <p:nvSpPr>
            <p:cNvPr id="28681" name="Text Box 33"/>
            <p:cNvSpPr txBox="1">
              <a:spLocks noChangeArrowheads="1"/>
            </p:cNvSpPr>
            <p:nvPr/>
          </p:nvSpPr>
          <p:spPr bwMode="auto">
            <a:xfrm>
              <a:off x="1524000" y="3733800"/>
              <a:ext cx="1295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Microsoft Sans Serif" pitchFamily="34" charset="0"/>
                </a:defRPr>
              </a:lvl1pPr>
              <a:lvl2pPr marL="742950" indent="-285750">
                <a:defRPr sz="2000" b="1">
                  <a:solidFill>
                    <a:schemeClr val="tx1"/>
                  </a:solidFill>
                  <a:latin typeface="Microsoft Sans Serif" pitchFamily="34" charset="0"/>
                </a:defRPr>
              </a:lvl2pPr>
              <a:lvl3pPr marL="1143000" indent="-228600">
                <a:defRPr sz="2000" b="1">
                  <a:solidFill>
                    <a:schemeClr val="tx1"/>
                  </a:solidFill>
                  <a:latin typeface="Microsoft Sans Serif" pitchFamily="34" charset="0"/>
                </a:defRPr>
              </a:lvl3pPr>
              <a:lvl4pPr marL="1600200" indent="-228600">
                <a:defRPr sz="2000" b="1">
                  <a:solidFill>
                    <a:schemeClr val="tx1"/>
                  </a:solidFill>
                  <a:latin typeface="Microsoft Sans Serif" pitchFamily="34" charset="0"/>
                </a:defRPr>
              </a:lvl4pPr>
              <a:lvl5pPr marL="2057400" indent="-228600">
                <a:defRPr sz="2000" b="1">
                  <a:solidFill>
                    <a:schemeClr val="tx1"/>
                  </a:solidFill>
                  <a:latin typeface="Microsoft Sans Serif" pitchFamily="34" charset="0"/>
                </a:defRPr>
              </a:lvl5pPr>
              <a:lvl6pPr marL="2514600" indent="-228600" eaLnBrk="0" fontAlgn="base" hangingPunct="0">
                <a:spcBef>
                  <a:spcPct val="50000"/>
                </a:spcBef>
                <a:spcAft>
                  <a:spcPct val="0"/>
                </a:spcAft>
                <a:defRPr sz="2000" b="1">
                  <a:solidFill>
                    <a:schemeClr val="tx1"/>
                  </a:solidFill>
                  <a:latin typeface="Microsoft Sans Serif" pitchFamily="34" charset="0"/>
                </a:defRPr>
              </a:lvl6pPr>
              <a:lvl7pPr marL="2971800" indent="-228600" eaLnBrk="0" fontAlgn="base" hangingPunct="0">
                <a:spcBef>
                  <a:spcPct val="50000"/>
                </a:spcBef>
                <a:spcAft>
                  <a:spcPct val="0"/>
                </a:spcAft>
                <a:defRPr sz="2000" b="1">
                  <a:solidFill>
                    <a:schemeClr val="tx1"/>
                  </a:solidFill>
                  <a:latin typeface="Microsoft Sans Serif" pitchFamily="34" charset="0"/>
                </a:defRPr>
              </a:lvl7pPr>
              <a:lvl8pPr marL="3429000" indent="-228600" eaLnBrk="0" fontAlgn="base" hangingPunct="0">
                <a:spcBef>
                  <a:spcPct val="50000"/>
                </a:spcBef>
                <a:spcAft>
                  <a:spcPct val="0"/>
                </a:spcAft>
                <a:defRPr sz="2000" b="1">
                  <a:solidFill>
                    <a:schemeClr val="tx1"/>
                  </a:solidFill>
                  <a:latin typeface="Microsoft Sans Serif" pitchFamily="34" charset="0"/>
                </a:defRPr>
              </a:lvl8pPr>
              <a:lvl9pPr marL="3886200" indent="-228600" eaLnBrk="0" fontAlgn="base" hangingPunct="0">
                <a:spcBef>
                  <a:spcPct val="50000"/>
                </a:spcBef>
                <a:spcAft>
                  <a:spcPct val="0"/>
                </a:spcAft>
                <a:defRPr sz="2000" b="1">
                  <a:solidFill>
                    <a:schemeClr val="tx1"/>
                  </a:solidFill>
                  <a:latin typeface="Microsoft Sans Serif" pitchFamily="34" charset="0"/>
                </a:defRPr>
              </a:lvl9pPr>
            </a:lstStyle>
            <a:p>
              <a:pPr algn="r"/>
              <a:r>
                <a:rPr lang="en-US" sz="2200" dirty="0" smtClean="0">
                  <a:solidFill>
                    <a:srgbClr val="FF0000"/>
                  </a:solidFill>
                </a:rPr>
                <a:t>12 </a:t>
              </a:r>
              <a:r>
                <a:rPr lang="en-US" sz="2200" dirty="0">
                  <a:solidFill>
                    <a:srgbClr val="FF0000"/>
                  </a:solidFill>
                  <a:cs typeface="Microsoft Sans Serif" pitchFamily="34" charset="0"/>
                </a:rPr>
                <a:t>µgg</a:t>
              </a:r>
              <a:r>
                <a:rPr lang="en-US" sz="2200" baseline="30000" dirty="0">
                  <a:solidFill>
                    <a:srgbClr val="FF0000"/>
                  </a:solidFill>
                  <a:cs typeface="Microsoft Sans Serif" pitchFamily="34" charset="0"/>
                </a:rPr>
                <a:t>-1</a:t>
              </a:r>
            </a:p>
          </p:txBody>
        </p:sp>
        <p:sp>
          <p:nvSpPr>
            <p:cNvPr id="28683" name="Line 37"/>
            <p:cNvSpPr>
              <a:spLocks noChangeShapeType="1"/>
            </p:cNvSpPr>
            <p:nvPr/>
          </p:nvSpPr>
          <p:spPr bwMode="auto">
            <a:xfrm>
              <a:off x="304800" y="4876800"/>
              <a:ext cx="2514600" cy="0"/>
            </a:xfrm>
            <a:prstGeom prst="line">
              <a:avLst/>
            </a:prstGeom>
            <a:noFill/>
            <a:ln w="3810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en-US" sz="2200" dirty="0"/>
            </a:p>
          </p:txBody>
        </p:sp>
      </p:grpSp>
      <p:sp>
        <p:nvSpPr>
          <p:cNvPr id="28684" name="Oval 13"/>
          <p:cNvSpPr>
            <a:spLocks noChangeArrowheads="1"/>
          </p:cNvSpPr>
          <p:nvPr/>
        </p:nvSpPr>
        <p:spPr bwMode="auto">
          <a:xfrm rot="1334966">
            <a:off x="3398838" y="1898650"/>
            <a:ext cx="1828800" cy="1006475"/>
          </a:xfrm>
          <a:prstGeom prst="ellipse">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dirty="0"/>
          </a:p>
        </p:txBody>
      </p:sp>
      <p:sp>
        <p:nvSpPr>
          <p:cNvPr id="28685" name="Oval 14"/>
          <p:cNvSpPr>
            <a:spLocks noChangeArrowheads="1"/>
          </p:cNvSpPr>
          <p:nvPr/>
        </p:nvSpPr>
        <p:spPr bwMode="auto">
          <a:xfrm rot="1435516">
            <a:off x="5078413" y="2613025"/>
            <a:ext cx="1828800" cy="1006475"/>
          </a:xfrm>
          <a:prstGeom prst="ellipse">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dirty="0"/>
          </a:p>
        </p:txBody>
      </p:sp>
      <p:cxnSp>
        <p:nvCxnSpPr>
          <p:cNvPr id="28686" name="Straight Connector 16"/>
          <p:cNvCxnSpPr>
            <a:cxnSpLocks noChangeShapeType="1"/>
          </p:cNvCxnSpPr>
          <p:nvPr/>
        </p:nvCxnSpPr>
        <p:spPr bwMode="auto">
          <a:xfrm>
            <a:off x="4343400" y="1676400"/>
            <a:ext cx="2819400" cy="1447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lgn="ctr">
                <a:solidFill>
                  <a:srgbClr val="000000"/>
                </a:solidFill>
                <a:round/>
                <a:headEnd/>
                <a:tailEnd/>
              </a14:hiddenLine>
            </a:ext>
          </a:extLst>
        </p:spPr>
      </p:cxnSp>
      <p:sp>
        <p:nvSpPr>
          <p:cNvPr id="28687" name="Rectangle 25"/>
          <p:cNvSpPr>
            <a:spLocks noChangeArrowheads="1"/>
          </p:cNvSpPr>
          <p:nvPr/>
        </p:nvSpPr>
        <p:spPr bwMode="auto">
          <a:xfrm>
            <a:off x="3962400" y="1143000"/>
            <a:ext cx="4572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dirty="0"/>
              <a:t>ME1: Temperate Irrigated High Production </a:t>
            </a:r>
            <a:r>
              <a:rPr lang="en-US" i="1" dirty="0"/>
              <a:t>NWPZ</a:t>
            </a:r>
            <a:r>
              <a:rPr lang="en-US" dirty="0"/>
              <a:t> </a:t>
            </a:r>
          </a:p>
        </p:txBody>
      </p:sp>
      <p:sp>
        <p:nvSpPr>
          <p:cNvPr id="28688" name="Rectangle 25"/>
          <p:cNvSpPr>
            <a:spLocks noChangeArrowheads="1"/>
          </p:cNvSpPr>
          <p:nvPr/>
        </p:nvSpPr>
        <p:spPr bwMode="auto">
          <a:xfrm>
            <a:off x="5638800" y="1828800"/>
            <a:ext cx="31083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dirty="0"/>
              <a:t>ME5: Irrigated High Temperate Stress </a:t>
            </a:r>
            <a:r>
              <a:rPr lang="en-US" i="1" dirty="0"/>
              <a:t>EGPZ</a:t>
            </a:r>
          </a:p>
        </p:txBody>
      </p:sp>
    </p:spTree>
    <p:extLst>
      <p:ext uri="{BB962C8B-B14F-4D97-AF65-F5344CB8AC3E}">
        <p14:creationId xmlns:p14="http://schemas.microsoft.com/office/powerpoint/2010/main" val="3570350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Rectangle 3"/>
          <p:cNvSpPr>
            <a:spLocks noChangeArrowheads="1"/>
          </p:cNvSpPr>
          <p:nvPr/>
        </p:nvSpPr>
        <p:spPr bwMode="auto">
          <a:xfrm>
            <a:off x="0" y="152400"/>
            <a:ext cx="9144000" cy="1066800"/>
          </a:xfrm>
          <a:prstGeom prst="rect">
            <a:avLst/>
          </a:prstGeom>
          <a:noFill/>
          <a:ln w="9525">
            <a:noFill/>
            <a:miter lim="800000"/>
            <a:headEnd/>
            <a:tailEnd/>
          </a:ln>
        </p:spPr>
        <p:txBody>
          <a:bodyPr/>
          <a:lstStyle/>
          <a:p>
            <a:pPr algn="ctr" eaLnBrk="1" hangingPunct="1">
              <a:spcBef>
                <a:spcPct val="20000"/>
              </a:spcBef>
            </a:pPr>
            <a:r>
              <a:rPr lang="en-US" sz="3000" i="1" dirty="0"/>
              <a:t>% of P</a:t>
            </a:r>
            <a:r>
              <a:rPr lang="en-US" sz="3000" i="1" dirty="0" smtClean="0"/>
              <a:t>hysiologic Requirement</a:t>
            </a:r>
            <a:r>
              <a:rPr lang="en-US" sz="3000" i="1" baseline="30000" dirty="0" smtClean="0"/>
              <a:t>1)</a:t>
            </a:r>
            <a:r>
              <a:rPr lang="en-US" sz="3000" i="1" dirty="0" smtClean="0"/>
              <a:t> for Zinc achieved by different Levels </a:t>
            </a:r>
            <a:r>
              <a:rPr lang="en-US" sz="3000" i="1" dirty="0"/>
              <a:t>of </a:t>
            </a:r>
            <a:r>
              <a:rPr lang="en-US" sz="3000" i="1" dirty="0" smtClean="0"/>
              <a:t>+12ppm Zinc </a:t>
            </a:r>
            <a:r>
              <a:rPr lang="en-US" sz="3000" i="1" dirty="0"/>
              <a:t>W</a:t>
            </a:r>
            <a:r>
              <a:rPr lang="en-US" sz="3000" i="1" dirty="0" smtClean="0"/>
              <a:t>heat </a:t>
            </a:r>
            <a:r>
              <a:rPr lang="en-US" sz="3000" i="1" dirty="0"/>
              <a:t>I</a:t>
            </a:r>
            <a:r>
              <a:rPr lang="en-US" sz="3000" i="1" dirty="0" smtClean="0"/>
              <a:t>ntake </a:t>
            </a:r>
            <a:endParaRPr lang="en-US" sz="3000" b="1" i="1" dirty="0"/>
          </a:p>
        </p:txBody>
      </p:sp>
      <p:pic>
        <p:nvPicPr>
          <p:cNvPr id="491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1322" y="1999284"/>
            <a:ext cx="4765278" cy="4096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3"/>
          <p:cNvSpPr>
            <a:spLocks noChangeArrowheads="1"/>
          </p:cNvSpPr>
          <p:nvPr/>
        </p:nvSpPr>
        <p:spPr bwMode="auto">
          <a:xfrm>
            <a:off x="3200400" y="6019800"/>
            <a:ext cx="3429000" cy="533400"/>
          </a:xfrm>
          <a:prstGeom prst="rect">
            <a:avLst/>
          </a:prstGeom>
          <a:noFill/>
          <a:ln w="9525">
            <a:noFill/>
            <a:miter lim="800000"/>
            <a:headEnd/>
            <a:tailEnd/>
          </a:ln>
        </p:spPr>
        <p:txBody>
          <a:bodyPr/>
          <a:lstStyle/>
          <a:p>
            <a:pPr algn="ctr" eaLnBrk="1" hangingPunct="1">
              <a:spcBef>
                <a:spcPct val="20000"/>
              </a:spcBef>
            </a:pPr>
            <a:r>
              <a:rPr lang="en-US" sz="2800" dirty="0"/>
              <a:t>Consumed </a:t>
            </a:r>
            <a:r>
              <a:rPr lang="en-US" sz="2800" dirty="0" smtClean="0"/>
              <a:t>g/day</a:t>
            </a:r>
            <a:endParaRPr lang="en-US" sz="2800" b="1" dirty="0"/>
          </a:p>
        </p:txBody>
      </p:sp>
      <p:sp>
        <p:nvSpPr>
          <p:cNvPr id="6" name="Rectangle 3"/>
          <p:cNvSpPr>
            <a:spLocks noChangeArrowheads="1"/>
          </p:cNvSpPr>
          <p:nvPr/>
        </p:nvSpPr>
        <p:spPr bwMode="auto">
          <a:xfrm>
            <a:off x="152400" y="3124200"/>
            <a:ext cx="2339181" cy="990600"/>
          </a:xfrm>
          <a:prstGeom prst="rect">
            <a:avLst/>
          </a:prstGeom>
          <a:noFill/>
          <a:ln w="9525">
            <a:noFill/>
            <a:miter lim="800000"/>
            <a:headEnd/>
            <a:tailEnd/>
          </a:ln>
        </p:spPr>
        <p:txBody>
          <a:bodyPr/>
          <a:lstStyle/>
          <a:p>
            <a:pPr algn="ctr" eaLnBrk="1" hangingPunct="1">
              <a:spcBef>
                <a:spcPct val="20000"/>
              </a:spcBef>
            </a:pPr>
            <a:r>
              <a:rPr lang="en-US" sz="2800" dirty="0" smtClean="0"/>
              <a:t>%            Requirement</a:t>
            </a:r>
            <a:endParaRPr lang="en-US" sz="2800" dirty="0"/>
          </a:p>
        </p:txBody>
      </p:sp>
      <p:sp>
        <p:nvSpPr>
          <p:cNvPr id="7" name="Rectangle 3"/>
          <p:cNvSpPr>
            <a:spLocks noChangeArrowheads="1"/>
          </p:cNvSpPr>
          <p:nvPr/>
        </p:nvSpPr>
        <p:spPr bwMode="auto">
          <a:xfrm>
            <a:off x="2438400" y="1219200"/>
            <a:ext cx="4724400" cy="533400"/>
          </a:xfrm>
          <a:prstGeom prst="rect">
            <a:avLst/>
          </a:prstGeom>
          <a:noFill/>
          <a:ln w="9525">
            <a:noFill/>
            <a:miter lim="800000"/>
            <a:headEnd/>
            <a:tailEnd/>
          </a:ln>
        </p:spPr>
        <p:txBody>
          <a:bodyPr/>
          <a:lstStyle/>
          <a:p>
            <a:pPr algn="ctr" eaLnBrk="1" hangingPunct="1">
              <a:spcBef>
                <a:spcPct val="20000"/>
              </a:spcBef>
            </a:pPr>
            <a:r>
              <a:rPr lang="en-US" sz="2400" baseline="30000" dirty="0" smtClean="0">
                <a:solidFill>
                  <a:schemeClr val="bg1">
                    <a:lumMod val="50000"/>
                  </a:schemeClr>
                </a:solidFill>
              </a:rPr>
              <a:t>1) </a:t>
            </a:r>
            <a:r>
              <a:rPr lang="en-US" sz="2400" dirty="0" smtClean="0">
                <a:solidFill>
                  <a:schemeClr val="bg1">
                    <a:lumMod val="50000"/>
                  </a:schemeClr>
                </a:solidFill>
              </a:rPr>
              <a:t>Woman in child bearing age</a:t>
            </a:r>
            <a:endParaRPr lang="en-US" sz="2400" b="1" dirty="0">
              <a:solidFill>
                <a:schemeClr val="bg1">
                  <a:lumMod val="50000"/>
                </a:schemeClr>
              </a:solidFill>
            </a:endParaRPr>
          </a:p>
        </p:txBody>
      </p:sp>
    </p:spTree>
    <p:extLst>
      <p:ext uri="{BB962C8B-B14F-4D97-AF65-F5344CB8AC3E}">
        <p14:creationId xmlns:p14="http://schemas.microsoft.com/office/powerpoint/2010/main" val="1863464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98" name="Straight Arrow Connector 23"/>
          <p:cNvCxnSpPr>
            <a:cxnSpLocks noChangeShapeType="1"/>
          </p:cNvCxnSpPr>
          <p:nvPr/>
        </p:nvCxnSpPr>
        <p:spPr bwMode="auto">
          <a:xfrm rot="16200000" flipH="1">
            <a:off x="1905000" y="7843212"/>
            <a:ext cx="5486400" cy="1524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lgn="ctr">
                <a:solidFill>
                  <a:srgbClr val="000000"/>
                </a:solidFill>
                <a:round/>
                <a:headEnd/>
                <a:tailEnd type="arrow" w="med" len="med"/>
              </a14:hiddenLine>
            </a:ext>
          </a:extLst>
        </p:spPr>
      </p:cxnSp>
      <p:sp>
        <p:nvSpPr>
          <p:cNvPr id="4099" name="Text Box 3"/>
          <p:cNvSpPr txBox="1">
            <a:spLocks noChangeArrowheads="1"/>
          </p:cNvSpPr>
          <p:nvPr/>
        </p:nvSpPr>
        <p:spPr bwMode="auto">
          <a:xfrm>
            <a:off x="0" y="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Microsoft Sans Serif" pitchFamily="34" charset="0"/>
              </a:defRPr>
            </a:lvl1pPr>
            <a:lvl2pPr marL="742950" indent="-285750">
              <a:defRPr sz="2000" b="1">
                <a:solidFill>
                  <a:schemeClr val="tx1"/>
                </a:solidFill>
                <a:latin typeface="Microsoft Sans Serif" pitchFamily="34" charset="0"/>
              </a:defRPr>
            </a:lvl2pPr>
            <a:lvl3pPr marL="1143000" indent="-228600">
              <a:defRPr sz="2000" b="1">
                <a:solidFill>
                  <a:schemeClr val="tx1"/>
                </a:solidFill>
                <a:latin typeface="Microsoft Sans Serif" pitchFamily="34" charset="0"/>
              </a:defRPr>
            </a:lvl3pPr>
            <a:lvl4pPr marL="1600200" indent="-228600">
              <a:defRPr sz="2000" b="1">
                <a:solidFill>
                  <a:schemeClr val="tx1"/>
                </a:solidFill>
                <a:latin typeface="Microsoft Sans Serif" pitchFamily="34" charset="0"/>
              </a:defRPr>
            </a:lvl4pPr>
            <a:lvl5pPr marL="2057400" indent="-228600">
              <a:defRPr sz="2000" b="1">
                <a:solidFill>
                  <a:schemeClr val="tx1"/>
                </a:solidFill>
                <a:latin typeface="Microsoft Sans Serif" pitchFamily="34" charset="0"/>
              </a:defRPr>
            </a:lvl5pPr>
            <a:lvl6pPr marL="2514600" indent="-228600" eaLnBrk="0" fontAlgn="base" hangingPunct="0">
              <a:spcBef>
                <a:spcPct val="50000"/>
              </a:spcBef>
              <a:spcAft>
                <a:spcPct val="0"/>
              </a:spcAft>
              <a:defRPr sz="2000" b="1">
                <a:solidFill>
                  <a:schemeClr val="tx1"/>
                </a:solidFill>
                <a:latin typeface="Microsoft Sans Serif" pitchFamily="34" charset="0"/>
              </a:defRPr>
            </a:lvl6pPr>
            <a:lvl7pPr marL="2971800" indent="-228600" eaLnBrk="0" fontAlgn="base" hangingPunct="0">
              <a:spcBef>
                <a:spcPct val="50000"/>
              </a:spcBef>
              <a:spcAft>
                <a:spcPct val="0"/>
              </a:spcAft>
              <a:defRPr sz="2000" b="1">
                <a:solidFill>
                  <a:schemeClr val="tx1"/>
                </a:solidFill>
                <a:latin typeface="Microsoft Sans Serif" pitchFamily="34" charset="0"/>
              </a:defRPr>
            </a:lvl7pPr>
            <a:lvl8pPr marL="3429000" indent="-228600" eaLnBrk="0" fontAlgn="base" hangingPunct="0">
              <a:spcBef>
                <a:spcPct val="50000"/>
              </a:spcBef>
              <a:spcAft>
                <a:spcPct val="0"/>
              </a:spcAft>
              <a:defRPr sz="2000" b="1">
                <a:solidFill>
                  <a:schemeClr val="tx1"/>
                </a:solidFill>
                <a:latin typeface="Microsoft Sans Serif" pitchFamily="34" charset="0"/>
              </a:defRPr>
            </a:lvl8pPr>
            <a:lvl9pPr marL="3886200" indent="-228600" eaLnBrk="0" fontAlgn="base" hangingPunct="0">
              <a:spcBef>
                <a:spcPct val="50000"/>
              </a:spcBef>
              <a:spcAft>
                <a:spcPct val="0"/>
              </a:spcAft>
              <a:defRPr sz="2000" b="1">
                <a:solidFill>
                  <a:schemeClr val="tx1"/>
                </a:solidFill>
                <a:latin typeface="Microsoft Sans Serif" pitchFamily="34" charset="0"/>
              </a:defRPr>
            </a:lvl9pPr>
          </a:lstStyle>
          <a:p>
            <a:pPr algn="ctr" eaLnBrk="1" hangingPunct="1"/>
            <a:r>
              <a:rPr lang="en-US" sz="3200" i="1" dirty="0"/>
              <a:t>HarvestPlus Impact &amp; Product Pathway</a:t>
            </a:r>
          </a:p>
        </p:txBody>
      </p:sp>
      <p:sp>
        <p:nvSpPr>
          <p:cNvPr id="13" name="Text Box 7"/>
          <p:cNvSpPr txBox="1">
            <a:spLocks noChangeArrowheads="1"/>
          </p:cNvSpPr>
          <p:nvPr/>
        </p:nvSpPr>
        <p:spPr bwMode="auto">
          <a:xfrm>
            <a:off x="228601" y="1109305"/>
            <a:ext cx="3505200" cy="707886"/>
          </a:xfrm>
          <a:prstGeom prst="rect">
            <a:avLst/>
          </a:prstGeom>
          <a:solidFill>
            <a:srgbClr val="FFCC99"/>
          </a:solidFill>
          <a:ln>
            <a:noFill/>
          </a:ln>
          <a:extLst/>
        </p:spPr>
        <p:txBody>
          <a:bodyPr wrap="square">
            <a:spAutoFit/>
          </a:bodyPr>
          <a:lstStyle>
            <a:lvl1pPr>
              <a:defRPr sz="2000" b="1">
                <a:solidFill>
                  <a:schemeClr val="tx1"/>
                </a:solidFill>
                <a:latin typeface="Microsoft Sans Serif" pitchFamily="34" charset="0"/>
              </a:defRPr>
            </a:lvl1pPr>
            <a:lvl2pPr marL="742950" indent="-285750">
              <a:defRPr sz="2000" b="1">
                <a:solidFill>
                  <a:schemeClr val="tx1"/>
                </a:solidFill>
                <a:latin typeface="Microsoft Sans Serif" pitchFamily="34" charset="0"/>
              </a:defRPr>
            </a:lvl2pPr>
            <a:lvl3pPr marL="1143000" indent="-228600">
              <a:defRPr sz="2000" b="1">
                <a:solidFill>
                  <a:schemeClr val="tx1"/>
                </a:solidFill>
                <a:latin typeface="Microsoft Sans Serif" pitchFamily="34" charset="0"/>
              </a:defRPr>
            </a:lvl3pPr>
            <a:lvl4pPr marL="1600200" indent="-228600">
              <a:defRPr sz="2000" b="1">
                <a:solidFill>
                  <a:schemeClr val="tx1"/>
                </a:solidFill>
                <a:latin typeface="Microsoft Sans Serif" pitchFamily="34" charset="0"/>
              </a:defRPr>
            </a:lvl4pPr>
            <a:lvl5pPr marL="2057400" indent="-228600">
              <a:defRPr sz="2000" b="1">
                <a:solidFill>
                  <a:schemeClr val="tx1"/>
                </a:solidFill>
                <a:latin typeface="Microsoft Sans Serif" pitchFamily="34" charset="0"/>
              </a:defRPr>
            </a:lvl5pPr>
            <a:lvl6pPr marL="2514600" indent="-228600" eaLnBrk="0" fontAlgn="base" hangingPunct="0">
              <a:spcBef>
                <a:spcPct val="50000"/>
              </a:spcBef>
              <a:spcAft>
                <a:spcPct val="0"/>
              </a:spcAft>
              <a:defRPr sz="2000" b="1">
                <a:solidFill>
                  <a:schemeClr val="tx1"/>
                </a:solidFill>
                <a:latin typeface="Microsoft Sans Serif" pitchFamily="34" charset="0"/>
              </a:defRPr>
            </a:lvl6pPr>
            <a:lvl7pPr marL="2971800" indent="-228600" eaLnBrk="0" fontAlgn="base" hangingPunct="0">
              <a:spcBef>
                <a:spcPct val="50000"/>
              </a:spcBef>
              <a:spcAft>
                <a:spcPct val="0"/>
              </a:spcAft>
              <a:defRPr sz="2000" b="1">
                <a:solidFill>
                  <a:schemeClr val="tx1"/>
                </a:solidFill>
                <a:latin typeface="Microsoft Sans Serif" pitchFamily="34" charset="0"/>
              </a:defRPr>
            </a:lvl7pPr>
            <a:lvl8pPr marL="3429000" indent="-228600" eaLnBrk="0" fontAlgn="base" hangingPunct="0">
              <a:spcBef>
                <a:spcPct val="50000"/>
              </a:spcBef>
              <a:spcAft>
                <a:spcPct val="0"/>
              </a:spcAft>
              <a:defRPr sz="2000" b="1">
                <a:solidFill>
                  <a:schemeClr val="tx1"/>
                </a:solidFill>
                <a:latin typeface="Microsoft Sans Serif" pitchFamily="34" charset="0"/>
              </a:defRPr>
            </a:lvl8pPr>
            <a:lvl9pPr marL="3886200" indent="-228600" eaLnBrk="0" fontAlgn="base" hangingPunct="0">
              <a:spcBef>
                <a:spcPct val="50000"/>
              </a:spcBef>
              <a:spcAft>
                <a:spcPct val="0"/>
              </a:spcAft>
              <a:defRPr sz="2000" b="1">
                <a:solidFill>
                  <a:schemeClr val="tx1"/>
                </a:solidFill>
                <a:latin typeface="Microsoft Sans Serif" pitchFamily="34" charset="0"/>
              </a:defRPr>
            </a:lvl9pPr>
          </a:lstStyle>
          <a:p>
            <a:pPr algn="ctr" eaLnBrk="1" hangingPunct="1"/>
            <a:r>
              <a:rPr lang="en-US" dirty="0"/>
              <a:t>Nutrition Retention and Bioavailability</a:t>
            </a:r>
          </a:p>
        </p:txBody>
      </p:sp>
      <p:sp>
        <p:nvSpPr>
          <p:cNvPr id="14" name="Text Box 7"/>
          <p:cNvSpPr txBox="1">
            <a:spLocks noChangeArrowheads="1"/>
          </p:cNvSpPr>
          <p:nvPr/>
        </p:nvSpPr>
        <p:spPr bwMode="auto">
          <a:xfrm>
            <a:off x="228600" y="3657600"/>
            <a:ext cx="3505200" cy="707886"/>
          </a:xfrm>
          <a:prstGeom prst="rect">
            <a:avLst/>
          </a:prstGeom>
          <a:solidFill>
            <a:srgbClr val="FFCC99"/>
          </a:solidFill>
          <a:ln>
            <a:noFill/>
          </a:ln>
          <a:extLst/>
        </p:spPr>
        <p:txBody>
          <a:bodyPr wrap="square">
            <a:spAutoFit/>
          </a:bodyPr>
          <a:lstStyle>
            <a:defPPr>
              <a:defRPr lang="en-US"/>
            </a:defPPr>
            <a:lvl1pPr algn="ctr" eaLnBrk="1" hangingPunct="1"/>
            <a:lvl2pPr marL="742950" indent="-285750"/>
            <a:lvl3pPr marL="1143000" indent="-228600"/>
            <a:lvl4pPr marL="1600200" indent="-228600"/>
            <a:lvl5pPr marL="2057400" indent="-228600"/>
            <a:lvl6pPr marL="2514600" indent="-228600" eaLnBrk="0" fontAlgn="base" hangingPunct="0">
              <a:spcBef>
                <a:spcPct val="50000"/>
              </a:spcBef>
              <a:spcAft>
                <a:spcPct val="0"/>
              </a:spcAft>
            </a:lvl6pPr>
            <a:lvl7pPr marL="2971800" indent="-228600" eaLnBrk="0" fontAlgn="base" hangingPunct="0">
              <a:spcBef>
                <a:spcPct val="50000"/>
              </a:spcBef>
              <a:spcAft>
                <a:spcPct val="0"/>
              </a:spcAft>
            </a:lvl7pPr>
            <a:lvl8pPr marL="3429000" indent="-228600" eaLnBrk="0" fontAlgn="base" hangingPunct="0">
              <a:spcBef>
                <a:spcPct val="50000"/>
              </a:spcBef>
              <a:spcAft>
                <a:spcPct val="0"/>
              </a:spcAft>
            </a:lvl8pPr>
            <a:lvl9pPr marL="3886200" indent="-228600" eaLnBrk="0" fontAlgn="base" hangingPunct="0">
              <a:spcBef>
                <a:spcPct val="50000"/>
              </a:spcBef>
              <a:spcAft>
                <a:spcPct val="0"/>
              </a:spcAft>
            </a:lvl9pPr>
          </a:lstStyle>
          <a:p>
            <a:r>
              <a:rPr lang="en-US" dirty="0"/>
              <a:t>Nutritional Efficacy Studies on Human Subjects</a:t>
            </a:r>
          </a:p>
        </p:txBody>
      </p:sp>
      <p:sp>
        <p:nvSpPr>
          <p:cNvPr id="16" name="Text Box 7"/>
          <p:cNvSpPr txBox="1">
            <a:spLocks noChangeArrowheads="1"/>
          </p:cNvSpPr>
          <p:nvPr/>
        </p:nvSpPr>
        <p:spPr bwMode="auto">
          <a:xfrm>
            <a:off x="4286003" y="1143000"/>
            <a:ext cx="3505200" cy="400110"/>
          </a:xfrm>
          <a:prstGeom prst="rect">
            <a:avLst/>
          </a:prstGeom>
          <a:solidFill>
            <a:schemeClr val="accent1">
              <a:lumMod val="90000"/>
            </a:schemeClr>
          </a:solidFill>
          <a:ln>
            <a:noFill/>
          </a:ln>
          <a:extLst/>
        </p:spPr>
        <p:txBody>
          <a:bodyPr wrap="square">
            <a:spAutoFit/>
          </a:bodyPr>
          <a:lstStyle>
            <a:lvl1pPr>
              <a:defRPr sz="2000" b="1">
                <a:solidFill>
                  <a:schemeClr val="tx1"/>
                </a:solidFill>
                <a:latin typeface="Microsoft Sans Serif" pitchFamily="34" charset="0"/>
              </a:defRPr>
            </a:lvl1pPr>
            <a:lvl2pPr marL="742950" indent="-285750">
              <a:defRPr sz="2000" b="1">
                <a:solidFill>
                  <a:schemeClr val="tx1"/>
                </a:solidFill>
                <a:latin typeface="Microsoft Sans Serif" pitchFamily="34" charset="0"/>
              </a:defRPr>
            </a:lvl2pPr>
            <a:lvl3pPr marL="1143000" indent="-228600">
              <a:defRPr sz="2000" b="1">
                <a:solidFill>
                  <a:schemeClr val="tx1"/>
                </a:solidFill>
                <a:latin typeface="Microsoft Sans Serif" pitchFamily="34" charset="0"/>
              </a:defRPr>
            </a:lvl3pPr>
            <a:lvl4pPr marL="1600200" indent="-228600">
              <a:defRPr sz="2000" b="1">
                <a:solidFill>
                  <a:schemeClr val="tx1"/>
                </a:solidFill>
                <a:latin typeface="Microsoft Sans Serif" pitchFamily="34" charset="0"/>
              </a:defRPr>
            </a:lvl4pPr>
            <a:lvl5pPr marL="2057400" indent="-228600">
              <a:defRPr sz="2000" b="1">
                <a:solidFill>
                  <a:schemeClr val="tx1"/>
                </a:solidFill>
                <a:latin typeface="Microsoft Sans Serif" pitchFamily="34" charset="0"/>
              </a:defRPr>
            </a:lvl5pPr>
            <a:lvl6pPr marL="2514600" indent="-228600" eaLnBrk="0" fontAlgn="base" hangingPunct="0">
              <a:spcBef>
                <a:spcPct val="50000"/>
              </a:spcBef>
              <a:spcAft>
                <a:spcPct val="0"/>
              </a:spcAft>
              <a:defRPr sz="2000" b="1">
                <a:solidFill>
                  <a:schemeClr val="tx1"/>
                </a:solidFill>
                <a:latin typeface="Microsoft Sans Serif" pitchFamily="34" charset="0"/>
              </a:defRPr>
            </a:lvl6pPr>
            <a:lvl7pPr marL="2971800" indent="-228600" eaLnBrk="0" fontAlgn="base" hangingPunct="0">
              <a:spcBef>
                <a:spcPct val="50000"/>
              </a:spcBef>
              <a:spcAft>
                <a:spcPct val="0"/>
              </a:spcAft>
              <a:defRPr sz="2000" b="1">
                <a:solidFill>
                  <a:schemeClr val="tx1"/>
                </a:solidFill>
                <a:latin typeface="Microsoft Sans Serif" pitchFamily="34" charset="0"/>
              </a:defRPr>
            </a:lvl7pPr>
            <a:lvl8pPr marL="3429000" indent="-228600" eaLnBrk="0" fontAlgn="base" hangingPunct="0">
              <a:spcBef>
                <a:spcPct val="50000"/>
              </a:spcBef>
              <a:spcAft>
                <a:spcPct val="0"/>
              </a:spcAft>
              <a:defRPr sz="2000" b="1">
                <a:solidFill>
                  <a:schemeClr val="tx1"/>
                </a:solidFill>
                <a:latin typeface="Microsoft Sans Serif" pitchFamily="34" charset="0"/>
              </a:defRPr>
            </a:lvl8pPr>
            <a:lvl9pPr marL="3886200" indent="-228600" eaLnBrk="0" fontAlgn="base" hangingPunct="0">
              <a:spcBef>
                <a:spcPct val="50000"/>
              </a:spcBef>
              <a:spcAft>
                <a:spcPct val="0"/>
              </a:spcAft>
              <a:defRPr sz="2000" b="1">
                <a:solidFill>
                  <a:schemeClr val="tx1"/>
                </a:solidFill>
                <a:latin typeface="Microsoft Sans Serif" pitchFamily="34" charset="0"/>
              </a:defRPr>
            </a:lvl9pPr>
          </a:lstStyle>
          <a:p>
            <a:pPr algn="ctr" eaLnBrk="1" hangingPunct="1"/>
            <a:r>
              <a:rPr lang="en-US" dirty="0" smtClean="0"/>
              <a:t>Crop Development               </a:t>
            </a:r>
            <a:endParaRPr lang="en-US" dirty="0">
              <a:solidFill>
                <a:schemeClr val="accent5">
                  <a:lumMod val="90000"/>
                </a:schemeClr>
              </a:solidFill>
            </a:endParaRPr>
          </a:p>
        </p:txBody>
      </p:sp>
      <p:sp>
        <p:nvSpPr>
          <p:cNvPr id="19" name="Text Box 12"/>
          <p:cNvSpPr txBox="1">
            <a:spLocks noChangeArrowheads="1"/>
          </p:cNvSpPr>
          <p:nvPr/>
        </p:nvSpPr>
        <p:spPr bwMode="auto">
          <a:xfrm>
            <a:off x="76200" y="762000"/>
            <a:ext cx="4191000"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Microsoft Sans Serif" pitchFamily="34" charset="0"/>
              </a:defRPr>
            </a:lvl1pPr>
            <a:lvl2pPr marL="742950" indent="-285750">
              <a:defRPr sz="2000" b="1">
                <a:solidFill>
                  <a:schemeClr val="tx1"/>
                </a:solidFill>
                <a:latin typeface="Microsoft Sans Serif" pitchFamily="34" charset="0"/>
              </a:defRPr>
            </a:lvl2pPr>
            <a:lvl3pPr marL="1143000" indent="-228600">
              <a:defRPr sz="2000" b="1">
                <a:solidFill>
                  <a:schemeClr val="tx1"/>
                </a:solidFill>
                <a:latin typeface="Microsoft Sans Serif" pitchFamily="34" charset="0"/>
              </a:defRPr>
            </a:lvl3pPr>
            <a:lvl4pPr marL="1600200" indent="-228600">
              <a:defRPr sz="2000" b="1">
                <a:solidFill>
                  <a:schemeClr val="tx1"/>
                </a:solidFill>
                <a:latin typeface="Microsoft Sans Serif" pitchFamily="34" charset="0"/>
              </a:defRPr>
            </a:lvl4pPr>
            <a:lvl5pPr marL="2057400" indent="-228600">
              <a:defRPr sz="2000" b="1">
                <a:solidFill>
                  <a:schemeClr val="tx1"/>
                </a:solidFill>
                <a:latin typeface="Microsoft Sans Serif" pitchFamily="34" charset="0"/>
              </a:defRPr>
            </a:lvl5pPr>
            <a:lvl6pPr marL="2514600" indent="-228600" eaLnBrk="0" fontAlgn="base" hangingPunct="0">
              <a:spcBef>
                <a:spcPct val="50000"/>
              </a:spcBef>
              <a:spcAft>
                <a:spcPct val="0"/>
              </a:spcAft>
              <a:defRPr sz="2000" b="1">
                <a:solidFill>
                  <a:schemeClr val="tx1"/>
                </a:solidFill>
                <a:latin typeface="Microsoft Sans Serif" pitchFamily="34" charset="0"/>
              </a:defRPr>
            </a:lvl6pPr>
            <a:lvl7pPr marL="2971800" indent="-228600" eaLnBrk="0" fontAlgn="base" hangingPunct="0">
              <a:spcBef>
                <a:spcPct val="50000"/>
              </a:spcBef>
              <a:spcAft>
                <a:spcPct val="0"/>
              </a:spcAft>
              <a:defRPr sz="2000" b="1">
                <a:solidFill>
                  <a:schemeClr val="tx1"/>
                </a:solidFill>
                <a:latin typeface="Microsoft Sans Serif" pitchFamily="34" charset="0"/>
              </a:defRPr>
            </a:lvl7pPr>
            <a:lvl8pPr marL="3429000" indent="-228600" eaLnBrk="0" fontAlgn="base" hangingPunct="0">
              <a:spcBef>
                <a:spcPct val="50000"/>
              </a:spcBef>
              <a:spcAft>
                <a:spcPct val="0"/>
              </a:spcAft>
              <a:defRPr sz="2000" b="1">
                <a:solidFill>
                  <a:schemeClr val="tx1"/>
                </a:solidFill>
                <a:latin typeface="Microsoft Sans Serif" pitchFamily="34" charset="0"/>
              </a:defRPr>
            </a:lvl8pPr>
            <a:lvl9pPr marL="3886200" indent="-228600" eaLnBrk="0" fontAlgn="base" hangingPunct="0">
              <a:spcBef>
                <a:spcPct val="50000"/>
              </a:spcBef>
              <a:spcAft>
                <a:spcPct val="0"/>
              </a:spcAft>
              <a:defRPr sz="2000" b="1">
                <a:solidFill>
                  <a:schemeClr val="tx1"/>
                </a:solidFill>
                <a:latin typeface="Microsoft Sans Serif" pitchFamily="34" charset="0"/>
              </a:defRPr>
            </a:lvl9pPr>
          </a:lstStyle>
          <a:p>
            <a:pPr eaLnBrk="1" hangingPunct="1"/>
            <a:r>
              <a:rPr lang="en-US" i="1" dirty="0" smtClean="0">
                <a:solidFill>
                  <a:srgbClr val="969696"/>
                </a:solidFill>
              </a:rPr>
              <a:t>Development:  HPlus II  2009-2013</a:t>
            </a:r>
            <a:endParaRPr lang="en-US" i="1" dirty="0">
              <a:solidFill>
                <a:srgbClr val="969696"/>
              </a:solidFill>
            </a:endParaRPr>
          </a:p>
        </p:txBody>
      </p:sp>
      <p:sp>
        <p:nvSpPr>
          <p:cNvPr id="20" name="Text Box 7"/>
          <p:cNvSpPr txBox="1">
            <a:spLocks noChangeArrowheads="1"/>
          </p:cNvSpPr>
          <p:nvPr/>
        </p:nvSpPr>
        <p:spPr bwMode="auto">
          <a:xfrm>
            <a:off x="4304806" y="3635514"/>
            <a:ext cx="3505200" cy="707886"/>
          </a:xfrm>
          <a:prstGeom prst="rect">
            <a:avLst/>
          </a:prstGeom>
          <a:solidFill>
            <a:schemeClr val="accent1">
              <a:lumMod val="90000"/>
            </a:schemeClr>
          </a:solidFill>
          <a:ln>
            <a:noFill/>
          </a:ln>
          <a:extLst/>
        </p:spPr>
        <p:txBody>
          <a:bodyPr wrap="square">
            <a:spAutoFit/>
          </a:bodyPr>
          <a:lstStyle>
            <a:defPPr>
              <a:defRPr lang="en-US"/>
            </a:defPPr>
            <a:lvl1pPr algn="ctr" eaLnBrk="1" hangingPunct="1"/>
            <a:lvl2pPr marL="742950" indent="-285750"/>
            <a:lvl3pPr marL="1143000" indent="-228600"/>
            <a:lvl4pPr marL="1600200" indent="-228600"/>
            <a:lvl5pPr marL="2057400" indent="-228600"/>
            <a:lvl6pPr marL="2514600" indent="-228600" eaLnBrk="0" fontAlgn="base" hangingPunct="0">
              <a:spcBef>
                <a:spcPct val="50000"/>
              </a:spcBef>
              <a:spcAft>
                <a:spcPct val="0"/>
              </a:spcAft>
            </a:lvl6pPr>
            <a:lvl7pPr marL="2971800" indent="-228600" eaLnBrk="0" fontAlgn="base" hangingPunct="0">
              <a:spcBef>
                <a:spcPct val="50000"/>
              </a:spcBef>
              <a:spcAft>
                <a:spcPct val="0"/>
              </a:spcAft>
            </a:lvl7pPr>
            <a:lvl8pPr marL="3429000" indent="-228600" eaLnBrk="0" fontAlgn="base" hangingPunct="0">
              <a:spcBef>
                <a:spcPct val="50000"/>
              </a:spcBef>
              <a:spcAft>
                <a:spcPct val="0"/>
              </a:spcAft>
            </a:lvl8pPr>
            <a:lvl9pPr marL="3886200" indent="-228600" eaLnBrk="0" fontAlgn="base" hangingPunct="0">
              <a:spcBef>
                <a:spcPct val="50000"/>
              </a:spcBef>
              <a:spcAft>
                <a:spcPct val="0"/>
              </a:spcAft>
            </a:lvl9pPr>
          </a:lstStyle>
          <a:p>
            <a:r>
              <a:rPr lang="en-US" dirty="0"/>
              <a:t>GxE Performance Testing in Target Countries</a:t>
            </a:r>
          </a:p>
        </p:txBody>
      </p:sp>
      <p:pic>
        <p:nvPicPr>
          <p:cNvPr id="2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99" y="4495800"/>
            <a:ext cx="2880303" cy="199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7" name="Picture 7" descr="junk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1218" y="1654690"/>
            <a:ext cx="984576" cy="1741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792" t="21667" r="11338" b="39326"/>
          <a:stretch/>
        </p:blipFill>
        <p:spPr bwMode="auto">
          <a:xfrm>
            <a:off x="4953000" y="4495800"/>
            <a:ext cx="2010506" cy="78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pic>
        <p:nvPicPr>
          <p:cNvPr id="1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4901" t="34706" r="55523" b="9057"/>
          <a:stretch/>
        </p:blipFill>
        <p:spPr bwMode="auto">
          <a:xfrm>
            <a:off x="1905001" y="1905000"/>
            <a:ext cx="1828800" cy="1240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6233" r="7389" b="9111"/>
          <a:stretch/>
        </p:blipFill>
        <p:spPr bwMode="auto">
          <a:xfrm>
            <a:off x="288964" y="1905001"/>
            <a:ext cx="1489005" cy="1240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4" descr="Crossing_sol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72000" y="1676400"/>
            <a:ext cx="1828800" cy="1698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3091498"/>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98" name="Straight Arrow Connector 23"/>
          <p:cNvCxnSpPr>
            <a:cxnSpLocks noChangeShapeType="1"/>
          </p:cNvCxnSpPr>
          <p:nvPr/>
        </p:nvCxnSpPr>
        <p:spPr bwMode="auto">
          <a:xfrm rot="16200000" flipH="1">
            <a:off x="1905000" y="7843212"/>
            <a:ext cx="5486400" cy="1524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lgn="ctr">
                <a:solidFill>
                  <a:srgbClr val="000000"/>
                </a:solidFill>
                <a:round/>
                <a:headEnd/>
                <a:tailEnd type="arrow" w="med" len="med"/>
              </a14:hiddenLine>
            </a:ext>
          </a:extLst>
        </p:spPr>
      </p:cxnSp>
      <p:sp>
        <p:nvSpPr>
          <p:cNvPr id="4099" name="Text Box 3"/>
          <p:cNvSpPr txBox="1">
            <a:spLocks noChangeArrowheads="1"/>
          </p:cNvSpPr>
          <p:nvPr/>
        </p:nvSpPr>
        <p:spPr bwMode="auto">
          <a:xfrm>
            <a:off x="0" y="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Microsoft Sans Serif" pitchFamily="34" charset="0"/>
              </a:defRPr>
            </a:lvl1pPr>
            <a:lvl2pPr marL="742950" indent="-285750">
              <a:defRPr sz="2000" b="1">
                <a:solidFill>
                  <a:schemeClr val="tx1"/>
                </a:solidFill>
                <a:latin typeface="Microsoft Sans Serif" pitchFamily="34" charset="0"/>
              </a:defRPr>
            </a:lvl2pPr>
            <a:lvl3pPr marL="1143000" indent="-228600">
              <a:defRPr sz="2000" b="1">
                <a:solidFill>
                  <a:schemeClr val="tx1"/>
                </a:solidFill>
                <a:latin typeface="Microsoft Sans Serif" pitchFamily="34" charset="0"/>
              </a:defRPr>
            </a:lvl3pPr>
            <a:lvl4pPr marL="1600200" indent="-228600">
              <a:defRPr sz="2000" b="1">
                <a:solidFill>
                  <a:schemeClr val="tx1"/>
                </a:solidFill>
                <a:latin typeface="Microsoft Sans Serif" pitchFamily="34" charset="0"/>
              </a:defRPr>
            </a:lvl4pPr>
            <a:lvl5pPr marL="2057400" indent="-228600">
              <a:defRPr sz="2000" b="1">
                <a:solidFill>
                  <a:schemeClr val="tx1"/>
                </a:solidFill>
                <a:latin typeface="Microsoft Sans Serif" pitchFamily="34" charset="0"/>
              </a:defRPr>
            </a:lvl5pPr>
            <a:lvl6pPr marL="2514600" indent="-228600" eaLnBrk="0" fontAlgn="base" hangingPunct="0">
              <a:spcBef>
                <a:spcPct val="50000"/>
              </a:spcBef>
              <a:spcAft>
                <a:spcPct val="0"/>
              </a:spcAft>
              <a:defRPr sz="2000" b="1">
                <a:solidFill>
                  <a:schemeClr val="tx1"/>
                </a:solidFill>
                <a:latin typeface="Microsoft Sans Serif" pitchFamily="34" charset="0"/>
              </a:defRPr>
            </a:lvl6pPr>
            <a:lvl7pPr marL="2971800" indent="-228600" eaLnBrk="0" fontAlgn="base" hangingPunct="0">
              <a:spcBef>
                <a:spcPct val="50000"/>
              </a:spcBef>
              <a:spcAft>
                <a:spcPct val="0"/>
              </a:spcAft>
              <a:defRPr sz="2000" b="1">
                <a:solidFill>
                  <a:schemeClr val="tx1"/>
                </a:solidFill>
                <a:latin typeface="Microsoft Sans Serif" pitchFamily="34" charset="0"/>
              </a:defRPr>
            </a:lvl7pPr>
            <a:lvl8pPr marL="3429000" indent="-228600" eaLnBrk="0" fontAlgn="base" hangingPunct="0">
              <a:spcBef>
                <a:spcPct val="50000"/>
              </a:spcBef>
              <a:spcAft>
                <a:spcPct val="0"/>
              </a:spcAft>
              <a:defRPr sz="2000" b="1">
                <a:solidFill>
                  <a:schemeClr val="tx1"/>
                </a:solidFill>
                <a:latin typeface="Microsoft Sans Serif" pitchFamily="34" charset="0"/>
              </a:defRPr>
            </a:lvl8pPr>
            <a:lvl9pPr marL="3886200" indent="-228600" eaLnBrk="0" fontAlgn="base" hangingPunct="0">
              <a:spcBef>
                <a:spcPct val="50000"/>
              </a:spcBef>
              <a:spcAft>
                <a:spcPct val="0"/>
              </a:spcAft>
              <a:defRPr sz="2000" b="1">
                <a:solidFill>
                  <a:schemeClr val="tx1"/>
                </a:solidFill>
                <a:latin typeface="Microsoft Sans Serif" pitchFamily="34" charset="0"/>
              </a:defRPr>
            </a:lvl9pPr>
          </a:lstStyle>
          <a:p>
            <a:pPr algn="ctr" eaLnBrk="1" hangingPunct="1"/>
            <a:r>
              <a:rPr lang="en-US" sz="3200" i="1" dirty="0"/>
              <a:t>HarvestPlus Impact &amp; Product Pathway</a:t>
            </a:r>
          </a:p>
        </p:txBody>
      </p:sp>
      <p:sp>
        <p:nvSpPr>
          <p:cNvPr id="13" name="Text Box 7"/>
          <p:cNvSpPr txBox="1">
            <a:spLocks noChangeArrowheads="1"/>
          </p:cNvSpPr>
          <p:nvPr/>
        </p:nvSpPr>
        <p:spPr bwMode="auto">
          <a:xfrm>
            <a:off x="184434" y="1193144"/>
            <a:ext cx="3505200" cy="400110"/>
          </a:xfrm>
          <a:prstGeom prst="rect">
            <a:avLst/>
          </a:prstGeom>
          <a:solidFill>
            <a:schemeClr val="accent1">
              <a:lumMod val="90000"/>
            </a:schemeClr>
          </a:solidFill>
          <a:ln>
            <a:noFill/>
          </a:ln>
          <a:extLst/>
        </p:spPr>
        <p:txBody>
          <a:bodyPr wrap="square">
            <a:spAutoFit/>
          </a:bodyPr>
          <a:lstStyle>
            <a:defPPr>
              <a:defRPr lang="en-US"/>
            </a:defPPr>
            <a:lvl1pPr algn="ctr" eaLnBrk="1" hangingPunct="1"/>
            <a:lvl2pPr marL="742950" indent="-285750"/>
            <a:lvl3pPr marL="1143000" indent="-228600"/>
            <a:lvl4pPr marL="1600200" indent="-228600"/>
            <a:lvl5pPr marL="2057400" indent="-228600"/>
            <a:lvl6pPr marL="2514600" indent="-228600" eaLnBrk="0" fontAlgn="base" hangingPunct="0">
              <a:spcBef>
                <a:spcPct val="50000"/>
              </a:spcBef>
              <a:spcAft>
                <a:spcPct val="0"/>
              </a:spcAft>
            </a:lvl6pPr>
            <a:lvl7pPr marL="2971800" indent="-228600" eaLnBrk="0" fontAlgn="base" hangingPunct="0">
              <a:spcBef>
                <a:spcPct val="50000"/>
              </a:spcBef>
              <a:spcAft>
                <a:spcPct val="0"/>
              </a:spcAft>
            </a:lvl7pPr>
            <a:lvl8pPr marL="3429000" indent="-228600" eaLnBrk="0" fontAlgn="base" hangingPunct="0">
              <a:spcBef>
                <a:spcPct val="50000"/>
              </a:spcBef>
              <a:spcAft>
                <a:spcPct val="0"/>
              </a:spcAft>
            </a:lvl8pPr>
            <a:lvl9pPr marL="3886200" indent="-228600" eaLnBrk="0" fontAlgn="base" hangingPunct="0">
              <a:spcBef>
                <a:spcPct val="50000"/>
              </a:spcBef>
              <a:spcAft>
                <a:spcPct val="0"/>
              </a:spcAft>
            </a:lvl9pPr>
          </a:lstStyle>
          <a:p>
            <a:r>
              <a:rPr lang="en-US" dirty="0" smtClean="0"/>
              <a:t>Release </a:t>
            </a:r>
            <a:r>
              <a:rPr lang="en-US" dirty="0">
                <a:solidFill>
                  <a:schemeClr val="accent1">
                    <a:lumMod val="90000"/>
                  </a:schemeClr>
                </a:solidFill>
              </a:rPr>
              <a:t>C</a:t>
            </a:r>
          </a:p>
        </p:txBody>
      </p:sp>
      <p:sp>
        <p:nvSpPr>
          <p:cNvPr id="14" name="Text Box 7"/>
          <p:cNvSpPr txBox="1">
            <a:spLocks noChangeArrowheads="1"/>
          </p:cNvSpPr>
          <p:nvPr/>
        </p:nvSpPr>
        <p:spPr bwMode="auto">
          <a:xfrm>
            <a:off x="4572000" y="1066800"/>
            <a:ext cx="3505200" cy="830997"/>
          </a:xfrm>
          <a:prstGeom prst="rect">
            <a:avLst/>
          </a:prstGeom>
          <a:noFill/>
          <a:ln>
            <a:noFill/>
          </a:ln>
          <a:extLst/>
        </p:spPr>
        <p:txBody>
          <a:bodyPr wrap="square">
            <a:spAutoFit/>
          </a:bodyPr>
          <a:lstStyle>
            <a:defPPr>
              <a:defRPr lang="en-US"/>
            </a:defPPr>
            <a:lvl1pPr algn="ctr" eaLnBrk="1" hangingPunct="1"/>
            <a:lvl2pPr marL="742950" indent="-285750"/>
            <a:lvl3pPr marL="1143000" indent="-228600"/>
            <a:lvl4pPr marL="1600200" indent="-228600"/>
            <a:lvl5pPr marL="2057400" indent="-228600"/>
            <a:lvl6pPr marL="2514600" indent="-228600" eaLnBrk="0" fontAlgn="base" hangingPunct="0">
              <a:spcBef>
                <a:spcPct val="50000"/>
              </a:spcBef>
              <a:spcAft>
                <a:spcPct val="0"/>
              </a:spcAft>
            </a:lvl6pPr>
            <a:lvl7pPr marL="2971800" indent="-228600" eaLnBrk="0" fontAlgn="base" hangingPunct="0">
              <a:spcBef>
                <a:spcPct val="50000"/>
              </a:spcBef>
              <a:spcAft>
                <a:spcPct val="0"/>
              </a:spcAft>
            </a:lvl7pPr>
            <a:lvl8pPr marL="3429000" indent="-228600" eaLnBrk="0" fontAlgn="base" hangingPunct="0">
              <a:spcBef>
                <a:spcPct val="50000"/>
              </a:spcBef>
              <a:spcAft>
                <a:spcPct val="0"/>
              </a:spcAft>
            </a:lvl8pPr>
            <a:lvl9pPr marL="3886200" indent="-228600" eaLnBrk="0" fontAlgn="base" hangingPunct="0">
              <a:spcBef>
                <a:spcPct val="50000"/>
              </a:spcBef>
              <a:spcAft>
                <a:spcPct val="0"/>
              </a:spcAft>
            </a:lvl9pPr>
          </a:lstStyle>
          <a:p>
            <a:pPr algn="l"/>
            <a:r>
              <a:rPr lang="en-US" sz="2400" dirty="0"/>
              <a:t>Seed Production </a:t>
            </a:r>
            <a:r>
              <a:rPr lang="en-US" sz="2400" dirty="0" smtClean="0"/>
              <a:t>Launch </a:t>
            </a:r>
            <a:r>
              <a:rPr lang="en-US" sz="2400" dirty="0" smtClean="0">
                <a:solidFill>
                  <a:schemeClr val="bg1">
                    <a:lumMod val="50000"/>
                  </a:schemeClr>
                </a:solidFill>
              </a:rPr>
              <a:t>|</a:t>
            </a:r>
            <a:r>
              <a:rPr lang="en-US" sz="2400" dirty="0" smtClean="0"/>
              <a:t> Test </a:t>
            </a:r>
            <a:r>
              <a:rPr lang="en-US" sz="2400" dirty="0"/>
              <a:t>Marketing</a:t>
            </a:r>
          </a:p>
        </p:txBody>
      </p:sp>
      <p:sp>
        <p:nvSpPr>
          <p:cNvPr id="17" name="Text Box 13"/>
          <p:cNvSpPr txBox="1">
            <a:spLocks noChangeArrowheads="1"/>
          </p:cNvSpPr>
          <p:nvPr/>
        </p:nvSpPr>
        <p:spPr bwMode="auto">
          <a:xfrm>
            <a:off x="33647" y="739417"/>
            <a:ext cx="3810000"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Microsoft Sans Serif" pitchFamily="34" charset="0"/>
              </a:defRPr>
            </a:lvl1pPr>
            <a:lvl2pPr marL="742950" indent="-285750">
              <a:defRPr sz="2000" b="1">
                <a:solidFill>
                  <a:schemeClr val="tx1"/>
                </a:solidFill>
                <a:latin typeface="Microsoft Sans Serif" pitchFamily="34" charset="0"/>
              </a:defRPr>
            </a:lvl2pPr>
            <a:lvl3pPr marL="1143000" indent="-228600">
              <a:defRPr sz="2000" b="1">
                <a:solidFill>
                  <a:schemeClr val="tx1"/>
                </a:solidFill>
                <a:latin typeface="Microsoft Sans Serif" pitchFamily="34" charset="0"/>
              </a:defRPr>
            </a:lvl3pPr>
            <a:lvl4pPr marL="1600200" indent="-228600">
              <a:defRPr sz="2000" b="1">
                <a:solidFill>
                  <a:schemeClr val="tx1"/>
                </a:solidFill>
                <a:latin typeface="Microsoft Sans Serif" pitchFamily="34" charset="0"/>
              </a:defRPr>
            </a:lvl4pPr>
            <a:lvl5pPr marL="2057400" indent="-228600">
              <a:defRPr sz="2000" b="1">
                <a:solidFill>
                  <a:schemeClr val="tx1"/>
                </a:solidFill>
                <a:latin typeface="Microsoft Sans Serif" pitchFamily="34" charset="0"/>
              </a:defRPr>
            </a:lvl5pPr>
            <a:lvl6pPr marL="2514600" indent="-228600" eaLnBrk="0" fontAlgn="base" hangingPunct="0">
              <a:spcBef>
                <a:spcPct val="50000"/>
              </a:spcBef>
              <a:spcAft>
                <a:spcPct val="0"/>
              </a:spcAft>
              <a:defRPr sz="2000" b="1">
                <a:solidFill>
                  <a:schemeClr val="tx1"/>
                </a:solidFill>
                <a:latin typeface="Microsoft Sans Serif" pitchFamily="34" charset="0"/>
              </a:defRPr>
            </a:lvl6pPr>
            <a:lvl7pPr marL="2971800" indent="-228600" eaLnBrk="0" fontAlgn="base" hangingPunct="0">
              <a:spcBef>
                <a:spcPct val="50000"/>
              </a:spcBef>
              <a:spcAft>
                <a:spcPct val="0"/>
              </a:spcAft>
              <a:defRPr sz="2000" b="1">
                <a:solidFill>
                  <a:schemeClr val="tx1"/>
                </a:solidFill>
                <a:latin typeface="Microsoft Sans Serif" pitchFamily="34" charset="0"/>
              </a:defRPr>
            </a:lvl7pPr>
            <a:lvl8pPr marL="3429000" indent="-228600" eaLnBrk="0" fontAlgn="base" hangingPunct="0">
              <a:spcBef>
                <a:spcPct val="50000"/>
              </a:spcBef>
              <a:spcAft>
                <a:spcPct val="0"/>
              </a:spcAft>
              <a:defRPr sz="2000" b="1">
                <a:solidFill>
                  <a:schemeClr val="tx1"/>
                </a:solidFill>
                <a:latin typeface="Microsoft Sans Serif" pitchFamily="34" charset="0"/>
              </a:defRPr>
            </a:lvl8pPr>
            <a:lvl9pPr marL="3886200" indent="-228600" eaLnBrk="0" fontAlgn="base" hangingPunct="0">
              <a:spcBef>
                <a:spcPct val="50000"/>
              </a:spcBef>
              <a:spcAft>
                <a:spcPct val="0"/>
              </a:spcAft>
              <a:defRPr sz="2000" b="1">
                <a:solidFill>
                  <a:schemeClr val="tx1"/>
                </a:solidFill>
                <a:latin typeface="Microsoft Sans Serif" pitchFamily="34" charset="0"/>
              </a:defRPr>
            </a:lvl9pPr>
          </a:lstStyle>
          <a:p>
            <a:pPr eaLnBrk="1" hangingPunct="1"/>
            <a:r>
              <a:rPr lang="en-US" i="1" dirty="0">
                <a:solidFill>
                  <a:srgbClr val="969696"/>
                </a:solidFill>
              </a:rPr>
              <a:t>Delivery:  HPlus III  </a:t>
            </a:r>
            <a:r>
              <a:rPr lang="en-US" i="1" dirty="0" smtClean="0">
                <a:solidFill>
                  <a:srgbClr val="969696"/>
                </a:solidFill>
              </a:rPr>
              <a:t>2014 - 2018</a:t>
            </a:r>
            <a:endParaRPr lang="en-US" i="1" dirty="0">
              <a:solidFill>
                <a:srgbClr val="969696"/>
              </a:solidFill>
            </a:endParaRPr>
          </a:p>
        </p:txBody>
      </p:sp>
      <p:sp>
        <p:nvSpPr>
          <p:cNvPr id="21" name="Text Box 7"/>
          <p:cNvSpPr txBox="1">
            <a:spLocks noChangeArrowheads="1"/>
          </p:cNvSpPr>
          <p:nvPr/>
        </p:nvSpPr>
        <p:spPr bwMode="auto">
          <a:xfrm>
            <a:off x="4596104" y="5710535"/>
            <a:ext cx="3505200" cy="461665"/>
          </a:xfrm>
          <a:prstGeom prst="rect">
            <a:avLst/>
          </a:prstGeom>
          <a:noFill/>
          <a:ln>
            <a:noFill/>
          </a:ln>
          <a:extLst/>
        </p:spPr>
        <p:txBody>
          <a:bodyPr wrap="square">
            <a:spAutoFit/>
          </a:bodyPr>
          <a:lstStyle>
            <a:defPPr>
              <a:defRPr lang="en-US"/>
            </a:defPPr>
            <a:lvl1pPr algn="ctr" eaLnBrk="1" hangingPunct="1"/>
            <a:lvl2pPr marL="742950" indent="-285750"/>
            <a:lvl3pPr marL="1143000" indent="-228600"/>
            <a:lvl4pPr marL="1600200" indent="-228600"/>
            <a:lvl5pPr marL="2057400" indent="-228600"/>
            <a:lvl6pPr marL="2514600" indent="-228600" eaLnBrk="0" fontAlgn="base" hangingPunct="0">
              <a:spcBef>
                <a:spcPct val="50000"/>
              </a:spcBef>
              <a:spcAft>
                <a:spcPct val="0"/>
              </a:spcAft>
            </a:lvl6pPr>
            <a:lvl7pPr marL="2971800" indent="-228600" eaLnBrk="0" fontAlgn="base" hangingPunct="0">
              <a:spcBef>
                <a:spcPct val="50000"/>
              </a:spcBef>
              <a:spcAft>
                <a:spcPct val="0"/>
              </a:spcAft>
            </a:lvl7pPr>
            <a:lvl8pPr marL="3429000" indent="-228600" eaLnBrk="0" fontAlgn="base" hangingPunct="0">
              <a:spcBef>
                <a:spcPct val="50000"/>
              </a:spcBef>
              <a:spcAft>
                <a:spcPct val="0"/>
              </a:spcAft>
            </a:lvl8pPr>
            <a:lvl9pPr marL="3886200" indent="-228600" eaLnBrk="0" fontAlgn="base" hangingPunct="0">
              <a:spcBef>
                <a:spcPct val="50000"/>
              </a:spcBef>
              <a:spcAft>
                <a:spcPct val="0"/>
              </a:spcAft>
            </a:lvl9pPr>
          </a:lstStyle>
          <a:p>
            <a:pPr algn="l">
              <a:spcBef>
                <a:spcPts val="0"/>
              </a:spcBef>
            </a:pPr>
            <a:r>
              <a:rPr lang="en-US" sz="2400" dirty="0" smtClean="0"/>
              <a:t>Advocacy                                    </a:t>
            </a:r>
          </a:p>
        </p:txBody>
      </p:sp>
      <p:pic>
        <p:nvPicPr>
          <p:cNvPr id="22" name="Picture 10"/>
          <p:cNvPicPr>
            <a:picLocks noChangeAspect="1" noChangeArrowheads="1"/>
          </p:cNvPicPr>
          <p:nvPr/>
        </p:nvPicPr>
        <p:blipFill>
          <a:blip r:embed="rId3" cstate="print"/>
          <a:srcRect/>
          <a:stretch>
            <a:fillRect/>
          </a:stretch>
        </p:blipFill>
        <p:spPr bwMode="auto">
          <a:xfrm>
            <a:off x="4658709" y="3076545"/>
            <a:ext cx="1437291" cy="1437291"/>
          </a:xfrm>
          <a:prstGeom prst="rect">
            <a:avLst/>
          </a:prstGeom>
          <a:noFill/>
          <a:ln w="9525" algn="ctr">
            <a:noFill/>
            <a:miter lim="800000"/>
            <a:headEnd/>
            <a:tailEnd/>
          </a:ln>
        </p:spPr>
      </p:pic>
      <p:pic>
        <p:nvPicPr>
          <p:cNvPr id="25" name="Picture 8"/>
          <p:cNvPicPr>
            <a:picLocks noChangeAspect="1" noChangeArrowheads="1"/>
          </p:cNvPicPr>
          <p:nvPr/>
        </p:nvPicPr>
        <p:blipFill rotWithShape="1">
          <a:blip r:embed="rId4" cstate="print"/>
          <a:srcRect l="52457" t="52504" r="6707" b="11708"/>
          <a:stretch/>
        </p:blipFill>
        <p:spPr bwMode="auto">
          <a:xfrm>
            <a:off x="6382515" y="3076544"/>
            <a:ext cx="2129360" cy="1419609"/>
          </a:xfrm>
          <a:prstGeom prst="rect">
            <a:avLst/>
          </a:prstGeom>
          <a:noFill/>
          <a:ln w="9525">
            <a:noFill/>
            <a:miter lim="800000"/>
            <a:headEnd/>
            <a:tailEnd/>
          </a:ln>
        </p:spPr>
      </p:pic>
      <p:sp>
        <p:nvSpPr>
          <p:cNvPr id="26" name="Text Box 7"/>
          <p:cNvSpPr txBox="1">
            <a:spLocks noChangeArrowheads="1"/>
          </p:cNvSpPr>
          <p:nvPr/>
        </p:nvSpPr>
        <p:spPr bwMode="auto">
          <a:xfrm>
            <a:off x="152400" y="2143332"/>
            <a:ext cx="3505200" cy="707886"/>
          </a:xfrm>
          <a:prstGeom prst="rect">
            <a:avLst/>
          </a:prstGeom>
          <a:solidFill>
            <a:srgbClr val="CCCC00"/>
          </a:solidFill>
          <a:ln>
            <a:noFill/>
          </a:ln>
          <a:extLst/>
        </p:spPr>
        <p:txBody>
          <a:bodyPr wrap="square">
            <a:spAutoFit/>
          </a:bodyPr>
          <a:lstStyle>
            <a:defPPr>
              <a:defRPr lang="en-US"/>
            </a:defPPr>
            <a:lvl1pPr algn="ctr" eaLnBrk="1" hangingPunct="1"/>
            <a:lvl2pPr marL="742950" indent="-285750"/>
            <a:lvl3pPr marL="1143000" indent="-228600"/>
            <a:lvl4pPr marL="1600200" indent="-228600"/>
            <a:lvl5pPr marL="2057400" indent="-228600"/>
            <a:lvl6pPr marL="2514600" indent="-228600" eaLnBrk="0" fontAlgn="base" hangingPunct="0">
              <a:spcBef>
                <a:spcPct val="50000"/>
              </a:spcBef>
              <a:spcAft>
                <a:spcPct val="0"/>
              </a:spcAft>
            </a:lvl6pPr>
            <a:lvl7pPr marL="2971800" indent="-228600" eaLnBrk="0" fontAlgn="base" hangingPunct="0">
              <a:spcBef>
                <a:spcPct val="50000"/>
              </a:spcBef>
              <a:spcAft>
                <a:spcPct val="0"/>
              </a:spcAft>
            </a:lvl7pPr>
            <a:lvl8pPr marL="3429000" indent="-228600" eaLnBrk="0" fontAlgn="base" hangingPunct="0">
              <a:spcBef>
                <a:spcPct val="50000"/>
              </a:spcBef>
              <a:spcAft>
                <a:spcPct val="0"/>
              </a:spcAft>
            </a:lvl8pPr>
            <a:lvl9pPr marL="3886200" indent="-228600" eaLnBrk="0" fontAlgn="base" hangingPunct="0">
              <a:spcBef>
                <a:spcPct val="50000"/>
              </a:spcBef>
              <a:spcAft>
                <a:spcPct val="0"/>
              </a:spcAft>
            </a:lvl9pPr>
          </a:lstStyle>
          <a:p>
            <a:r>
              <a:rPr lang="en-US" dirty="0" smtClean="0"/>
              <a:t>Delivery | Commercialization Marketing</a:t>
            </a:r>
            <a:endParaRPr lang="en-US" sz="1400" dirty="0" smtClean="0"/>
          </a:p>
        </p:txBody>
      </p:sp>
      <p:sp>
        <p:nvSpPr>
          <p:cNvPr id="15" name="Text Box 7"/>
          <p:cNvSpPr txBox="1">
            <a:spLocks noChangeArrowheads="1"/>
          </p:cNvSpPr>
          <p:nvPr/>
        </p:nvSpPr>
        <p:spPr bwMode="auto">
          <a:xfrm>
            <a:off x="4572000" y="2064603"/>
            <a:ext cx="4508026" cy="830997"/>
          </a:xfrm>
          <a:prstGeom prst="rect">
            <a:avLst/>
          </a:prstGeom>
          <a:noFill/>
          <a:ln>
            <a:noFill/>
          </a:ln>
          <a:extLst/>
        </p:spPr>
        <p:txBody>
          <a:bodyPr wrap="square">
            <a:spAutoFit/>
          </a:bodyPr>
          <a:lstStyle>
            <a:defPPr>
              <a:defRPr lang="en-US"/>
            </a:defPPr>
            <a:lvl1pPr algn="ctr" eaLnBrk="1" hangingPunct="1"/>
            <a:lvl2pPr marL="742950" indent="-285750"/>
            <a:lvl3pPr marL="1143000" indent="-228600"/>
            <a:lvl4pPr marL="1600200" indent="-228600"/>
            <a:lvl5pPr marL="2057400" indent="-228600"/>
            <a:lvl6pPr marL="2514600" indent="-228600" eaLnBrk="0" fontAlgn="base" hangingPunct="0">
              <a:spcBef>
                <a:spcPct val="50000"/>
              </a:spcBef>
              <a:spcAft>
                <a:spcPct val="0"/>
              </a:spcAft>
            </a:lvl6pPr>
            <a:lvl7pPr marL="2971800" indent="-228600" eaLnBrk="0" fontAlgn="base" hangingPunct="0">
              <a:spcBef>
                <a:spcPct val="50000"/>
              </a:spcBef>
              <a:spcAft>
                <a:spcPct val="0"/>
              </a:spcAft>
            </a:lvl7pPr>
            <a:lvl8pPr marL="3429000" indent="-228600" eaLnBrk="0" fontAlgn="base" hangingPunct="0">
              <a:spcBef>
                <a:spcPct val="50000"/>
              </a:spcBef>
              <a:spcAft>
                <a:spcPct val="0"/>
              </a:spcAft>
            </a:lvl8pPr>
            <a:lvl9pPr marL="3886200" indent="-228600" eaLnBrk="0" fontAlgn="base" hangingPunct="0">
              <a:spcBef>
                <a:spcPct val="50000"/>
              </a:spcBef>
              <a:spcAft>
                <a:spcPct val="0"/>
              </a:spcAft>
            </a:lvl9pPr>
          </a:lstStyle>
          <a:p>
            <a:pPr algn="l"/>
            <a:r>
              <a:rPr lang="en-US" sz="2400" dirty="0" smtClean="0"/>
              <a:t>Awareness </a:t>
            </a:r>
            <a:r>
              <a:rPr lang="en-US" sz="2400" dirty="0" smtClean="0">
                <a:solidFill>
                  <a:schemeClr val="bg1">
                    <a:lumMod val="50000"/>
                  </a:schemeClr>
                </a:solidFill>
              </a:rPr>
              <a:t>|</a:t>
            </a:r>
            <a:r>
              <a:rPr lang="en-US" sz="2400" dirty="0" smtClean="0"/>
              <a:t> Demand </a:t>
            </a:r>
            <a:r>
              <a:rPr lang="en-US" sz="2400" dirty="0"/>
              <a:t>Creation </a:t>
            </a:r>
            <a:r>
              <a:rPr lang="en-US" sz="2400" dirty="0" smtClean="0"/>
              <a:t>           Acceptability Studies</a:t>
            </a:r>
            <a:r>
              <a:rPr lang="en-US" sz="2400" i="1" dirty="0" smtClean="0"/>
              <a:t>\ </a:t>
            </a:r>
            <a:r>
              <a:rPr lang="en-US" sz="2400" dirty="0" smtClean="0"/>
              <a:t>Extension</a:t>
            </a:r>
          </a:p>
        </p:txBody>
      </p:sp>
      <p:sp>
        <p:nvSpPr>
          <p:cNvPr id="19" name="Text Box 7">
            <a:hlinkClick r:id="rId5" action="ppaction://hlinkfile"/>
          </p:cNvPr>
          <p:cNvSpPr txBox="1">
            <a:spLocks noChangeArrowheads="1"/>
          </p:cNvSpPr>
          <p:nvPr/>
        </p:nvSpPr>
        <p:spPr bwMode="auto">
          <a:xfrm>
            <a:off x="4572000" y="4572000"/>
            <a:ext cx="4508026" cy="461665"/>
          </a:xfrm>
          <a:prstGeom prst="rect">
            <a:avLst/>
          </a:prstGeom>
          <a:noFill/>
          <a:ln>
            <a:noFill/>
          </a:ln>
          <a:extLst/>
        </p:spPr>
        <p:txBody>
          <a:bodyPr wrap="square">
            <a:spAutoFit/>
          </a:bodyPr>
          <a:lstStyle>
            <a:defPPr>
              <a:defRPr lang="en-US"/>
            </a:defPPr>
            <a:lvl1pPr algn="ctr" eaLnBrk="1" hangingPunct="1"/>
            <a:lvl2pPr marL="742950" indent="-285750"/>
            <a:lvl3pPr marL="1143000" indent="-228600"/>
            <a:lvl4pPr marL="1600200" indent="-228600"/>
            <a:lvl5pPr marL="2057400" indent="-228600"/>
            <a:lvl6pPr marL="2514600" indent="-228600" eaLnBrk="0" fontAlgn="base" hangingPunct="0">
              <a:spcBef>
                <a:spcPct val="50000"/>
              </a:spcBef>
              <a:spcAft>
                <a:spcPct val="0"/>
              </a:spcAft>
            </a:lvl6pPr>
            <a:lvl7pPr marL="2971800" indent="-228600" eaLnBrk="0" fontAlgn="base" hangingPunct="0">
              <a:spcBef>
                <a:spcPct val="50000"/>
              </a:spcBef>
              <a:spcAft>
                <a:spcPct val="0"/>
              </a:spcAft>
            </a:lvl7pPr>
            <a:lvl8pPr marL="3429000" indent="-228600" eaLnBrk="0" fontAlgn="base" hangingPunct="0">
              <a:spcBef>
                <a:spcPct val="50000"/>
              </a:spcBef>
              <a:spcAft>
                <a:spcPct val="0"/>
              </a:spcAft>
            </a:lvl8pPr>
            <a:lvl9pPr marL="3886200" indent="-228600" eaLnBrk="0" fontAlgn="base" hangingPunct="0">
              <a:spcBef>
                <a:spcPct val="50000"/>
              </a:spcBef>
              <a:spcAft>
                <a:spcPct val="0"/>
              </a:spcAft>
            </a:lvl9pPr>
          </a:lstStyle>
          <a:p>
            <a:pPr algn="l"/>
            <a:r>
              <a:rPr lang="en-US" sz="2400" dirty="0" smtClean="0"/>
              <a:t>Market </a:t>
            </a:r>
            <a:r>
              <a:rPr lang="en-US" sz="2400" dirty="0"/>
              <a:t>&amp; </a:t>
            </a:r>
            <a:r>
              <a:rPr lang="en-US" sz="2400" dirty="0" smtClean="0"/>
              <a:t>Product Development </a:t>
            </a:r>
          </a:p>
        </p:txBody>
      </p:sp>
      <p:sp>
        <p:nvSpPr>
          <p:cNvPr id="2" name="Rectangle 1"/>
          <p:cNvSpPr/>
          <p:nvPr/>
        </p:nvSpPr>
        <p:spPr>
          <a:xfrm>
            <a:off x="2209800" y="3200400"/>
            <a:ext cx="1736506" cy="1015663"/>
          </a:xfrm>
          <a:prstGeom prst="rect">
            <a:avLst/>
          </a:prstGeom>
          <a:solidFill>
            <a:schemeClr val="bg1"/>
          </a:solidFill>
        </p:spPr>
        <p:txBody>
          <a:bodyPr wrap="square">
            <a:spAutoFit/>
          </a:bodyPr>
          <a:lstStyle/>
          <a:p>
            <a:pPr eaLnBrk="1" fontAlgn="auto" hangingPunct="1">
              <a:spcAft>
                <a:spcPts val="0"/>
              </a:spcAft>
              <a:defRPr/>
            </a:pPr>
            <a:r>
              <a:rPr lang="en-US" sz="1900" i="1" dirty="0">
                <a:solidFill>
                  <a:schemeClr val="accent5">
                    <a:lumMod val="25000"/>
                  </a:schemeClr>
                </a:solidFill>
                <a:cs typeface="Microsoft Sans Serif" pitchFamily="34" charset="0"/>
              </a:rPr>
              <a:t>Conventional</a:t>
            </a:r>
            <a:r>
              <a:rPr lang="en-US" i="1" dirty="0">
                <a:solidFill>
                  <a:schemeClr val="accent5">
                    <a:lumMod val="25000"/>
                  </a:schemeClr>
                </a:solidFill>
                <a:cs typeface="Microsoft Sans Serif" pitchFamily="34" charset="0"/>
              </a:rPr>
              <a:t> &amp; </a:t>
            </a:r>
            <a:r>
              <a:rPr lang="en-US" i="1" dirty="0" smtClean="0">
                <a:solidFill>
                  <a:schemeClr val="accent5">
                    <a:lumMod val="25000"/>
                  </a:schemeClr>
                </a:solidFill>
                <a:cs typeface="Microsoft Sans Serif" pitchFamily="34" charset="0"/>
              </a:rPr>
              <a:t>Electronic Markets</a:t>
            </a:r>
            <a:endParaRPr lang="en-US" i="1" dirty="0">
              <a:solidFill>
                <a:schemeClr val="accent5">
                  <a:lumMod val="25000"/>
                </a:schemeClr>
              </a:solidFill>
              <a:cs typeface="Microsoft Sans Serif" pitchFamily="34" charset="0"/>
            </a:endParaRPr>
          </a:p>
        </p:txBody>
      </p:sp>
      <p:pic>
        <p:nvPicPr>
          <p:cNvPr id="23" name="Picture 22"/>
          <p:cNvPicPr>
            <a:picLocks noChangeAspect="1"/>
          </p:cNvPicPr>
          <p:nvPr/>
        </p:nvPicPr>
        <p:blipFill rotWithShape="1">
          <a:blip r:embed="rId6" cstate="print">
            <a:extLst>
              <a:ext uri="{28A0092B-C50C-407E-A947-70E740481C1C}">
                <a14:useLocalDpi xmlns:a14="http://schemas.microsoft.com/office/drawing/2010/main" val="0"/>
              </a:ext>
            </a:extLst>
          </a:blip>
          <a:srcRect l="4354" t="4082" r="2747"/>
          <a:stretch/>
        </p:blipFill>
        <p:spPr>
          <a:xfrm>
            <a:off x="166478" y="3076544"/>
            <a:ext cx="2051776" cy="1506773"/>
          </a:xfrm>
          <a:prstGeom prst="rect">
            <a:avLst/>
          </a:prstGeom>
        </p:spPr>
      </p:pic>
      <p:pic>
        <p:nvPicPr>
          <p:cNvPr id="3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52400" y="4572000"/>
            <a:ext cx="1973178" cy="1916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60961" y="4302662"/>
            <a:ext cx="1749039" cy="2326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 Box 7"/>
          <p:cNvSpPr txBox="1">
            <a:spLocks noChangeArrowheads="1"/>
          </p:cNvSpPr>
          <p:nvPr/>
        </p:nvSpPr>
        <p:spPr bwMode="auto">
          <a:xfrm>
            <a:off x="228600" y="6350913"/>
            <a:ext cx="1786247" cy="400110"/>
          </a:xfrm>
          <a:prstGeom prst="rect">
            <a:avLst/>
          </a:prstGeom>
          <a:noFill/>
          <a:ln>
            <a:noFill/>
          </a:ln>
          <a:extLst/>
        </p:spPr>
        <p:txBody>
          <a:bodyPr wrap="square">
            <a:spAutoFit/>
          </a:bodyPr>
          <a:lstStyle>
            <a:defPPr>
              <a:defRPr lang="en-US"/>
            </a:defPPr>
            <a:lvl1pPr algn="ctr" eaLnBrk="1" hangingPunct="1"/>
            <a:lvl2pPr marL="742950" indent="-285750"/>
            <a:lvl3pPr marL="1143000" indent="-228600"/>
            <a:lvl4pPr marL="1600200" indent="-228600"/>
            <a:lvl5pPr marL="2057400" indent="-228600"/>
            <a:lvl6pPr marL="2514600" indent="-228600" eaLnBrk="0" fontAlgn="base" hangingPunct="0">
              <a:spcBef>
                <a:spcPct val="50000"/>
              </a:spcBef>
              <a:spcAft>
                <a:spcPct val="0"/>
              </a:spcAft>
            </a:lvl6pPr>
            <a:lvl7pPr marL="2971800" indent="-228600" eaLnBrk="0" fontAlgn="base" hangingPunct="0">
              <a:spcBef>
                <a:spcPct val="50000"/>
              </a:spcBef>
              <a:spcAft>
                <a:spcPct val="0"/>
              </a:spcAft>
            </a:lvl7pPr>
            <a:lvl8pPr marL="3429000" indent="-228600" eaLnBrk="0" fontAlgn="base" hangingPunct="0">
              <a:spcBef>
                <a:spcPct val="50000"/>
              </a:spcBef>
              <a:spcAft>
                <a:spcPct val="0"/>
              </a:spcAft>
            </a:lvl8pPr>
            <a:lvl9pPr marL="3886200" indent="-228600" eaLnBrk="0" fontAlgn="base" hangingPunct="0">
              <a:spcBef>
                <a:spcPct val="50000"/>
              </a:spcBef>
              <a:spcAft>
                <a:spcPct val="0"/>
              </a:spcAft>
            </a:lvl9pPr>
          </a:lstStyle>
          <a:p>
            <a:pPr>
              <a:spcBef>
                <a:spcPts val="0"/>
              </a:spcBef>
            </a:pPr>
            <a:r>
              <a:rPr lang="en-US" i="1" dirty="0" smtClean="0">
                <a:solidFill>
                  <a:schemeClr val="accent5">
                    <a:lumMod val="25000"/>
                  </a:schemeClr>
                </a:solidFill>
              </a:rPr>
              <a:t>Shakti man                           </a:t>
            </a:r>
          </a:p>
        </p:txBody>
      </p:sp>
    </p:spTree>
    <p:extLst>
      <p:ext uri="{BB962C8B-B14F-4D97-AF65-F5344CB8AC3E}">
        <p14:creationId xmlns:p14="http://schemas.microsoft.com/office/powerpoint/2010/main" val="1023851900"/>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3"/>
          <p:cNvSpPr>
            <a:spLocks noChangeArrowheads="1"/>
          </p:cNvSpPr>
          <p:nvPr/>
        </p:nvSpPr>
        <p:spPr bwMode="auto">
          <a:xfrm>
            <a:off x="304800" y="990600"/>
            <a:ext cx="8610600" cy="1295400"/>
          </a:xfrm>
          <a:prstGeom prst="rect">
            <a:avLst/>
          </a:prstGeom>
          <a:noFill/>
          <a:ln w="9525">
            <a:noFill/>
            <a:miter lim="800000"/>
            <a:headEnd/>
            <a:tailEnd/>
          </a:ln>
        </p:spPr>
        <p:txBody>
          <a:bodyPr/>
          <a:lstStyle/>
          <a:p>
            <a:pPr eaLnBrk="1" hangingPunct="1">
              <a:spcBef>
                <a:spcPct val="20000"/>
              </a:spcBef>
            </a:pPr>
            <a:r>
              <a:rPr lang="en-US" sz="3600" dirty="0" smtClean="0"/>
              <a:t>Can </a:t>
            </a:r>
            <a:r>
              <a:rPr lang="en-US" sz="3600" dirty="0"/>
              <a:t>breeding increase </a:t>
            </a:r>
            <a:r>
              <a:rPr lang="en-US" sz="3600" dirty="0" smtClean="0"/>
              <a:t>nutrients to levels that improve nutrition? </a:t>
            </a:r>
            <a:endParaRPr lang="en-US" sz="3600" dirty="0"/>
          </a:p>
          <a:p>
            <a:pPr marL="342900" indent="-342900" eaLnBrk="1" hangingPunct="1">
              <a:spcBef>
                <a:spcPct val="20000"/>
              </a:spcBef>
            </a:pPr>
            <a:endParaRPr lang="en-US" sz="3600" dirty="0"/>
          </a:p>
        </p:txBody>
      </p:sp>
      <p:pic>
        <p:nvPicPr>
          <p:cNvPr id="4" name="Picture 4" descr="Crossing_sol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1" y="2802297"/>
            <a:ext cx="4038600" cy="3750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3"/>
          <p:cNvSpPr txBox="1">
            <a:spLocks noChangeArrowheads="1"/>
          </p:cNvSpPr>
          <p:nvPr/>
        </p:nvSpPr>
        <p:spPr bwMode="auto">
          <a:xfrm>
            <a:off x="0" y="30163"/>
            <a:ext cx="9144000" cy="646331"/>
          </a:xfrm>
          <a:prstGeom prst="rect">
            <a:avLst/>
          </a:prstGeom>
          <a:noFill/>
          <a:ln w="9525">
            <a:noFill/>
            <a:miter lim="800000"/>
            <a:headEnd/>
            <a:tailEnd/>
          </a:ln>
        </p:spPr>
        <p:txBody>
          <a:bodyPr>
            <a:spAutoFit/>
          </a:bodyPr>
          <a:lstStyle/>
          <a:p>
            <a:pPr algn="ctr" eaLnBrk="1" hangingPunct="1"/>
            <a:r>
              <a:rPr lang="en-US" sz="3600" b="1" i="1" dirty="0"/>
              <a:t>Will  Biofortification Work?</a:t>
            </a:r>
            <a:endParaRPr lang="en-US" sz="3600" b="1" i="1" dirty="0">
              <a:solidFill>
                <a:srgbClr val="FF0000"/>
              </a:solidFill>
            </a:endParaRPr>
          </a:p>
        </p:txBody>
      </p:sp>
    </p:spTree>
    <p:extLst>
      <p:ext uri="{BB962C8B-B14F-4D97-AF65-F5344CB8AC3E}">
        <p14:creationId xmlns:p14="http://schemas.microsoft.com/office/powerpoint/2010/main" val="12266074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9450" y="1314271"/>
            <a:ext cx="8595950" cy="1200329"/>
          </a:xfrm>
          <a:prstGeom prst="rect">
            <a:avLst/>
          </a:prstGeom>
        </p:spPr>
        <p:txBody>
          <a:bodyPr wrap="square">
            <a:spAutoFit/>
          </a:bodyPr>
          <a:lstStyle/>
          <a:p>
            <a:r>
              <a:rPr lang="en-US" sz="2400" dirty="0" smtClean="0">
                <a:ea typeface="Times New Roman" panose="02020603050405020304" pitchFamily="18" charset="0"/>
                <a:cs typeface="Microsoft Sans Serif" panose="020B0604020202020204" pitchFamily="34" charset="0"/>
              </a:rPr>
              <a:t>Existing </a:t>
            </a:r>
            <a:r>
              <a:rPr lang="en-US" sz="2400" dirty="0">
                <a:ea typeface="Times New Roman" panose="02020603050405020304" pitchFamily="18" charset="0"/>
                <a:cs typeface="Microsoft Sans Serif" panose="020B0604020202020204" pitchFamily="34" charset="0"/>
              </a:rPr>
              <a:t>genetic variation, trait heritability, gene action, associations among traits, available screening </a:t>
            </a:r>
            <a:r>
              <a:rPr lang="en-US" sz="2400" dirty="0" smtClean="0">
                <a:ea typeface="Times New Roman" panose="02020603050405020304" pitchFamily="18" charset="0"/>
                <a:cs typeface="Microsoft Sans Serif" panose="020B0604020202020204" pitchFamily="34" charset="0"/>
              </a:rPr>
              <a:t>techniques / trait diagnostic tools</a:t>
            </a:r>
          </a:p>
        </p:txBody>
      </p:sp>
      <p:sp>
        <p:nvSpPr>
          <p:cNvPr id="4" name="Text Box 10"/>
          <p:cNvSpPr txBox="1">
            <a:spLocks noChangeArrowheads="1"/>
          </p:cNvSpPr>
          <p:nvPr/>
        </p:nvSpPr>
        <p:spPr bwMode="auto">
          <a:xfrm>
            <a:off x="0" y="0"/>
            <a:ext cx="9144000" cy="1077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200" i="1" dirty="0" smtClean="0">
                <a:ea typeface="Times New Roman" panose="02020603050405020304" pitchFamily="18" charset="0"/>
                <a:cs typeface="Microsoft Sans Serif" panose="020B0604020202020204" pitchFamily="34" charset="0"/>
              </a:rPr>
              <a:t>Main </a:t>
            </a:r>
            <a:r>
              <a:rPr lang="en-US" sz="3200" i="1" dirty="0">
                <a:ea typeface="Times New Roman" panose="02020603050405020304" pitchFamily="18" charset="0"/>
                <a:cs typeface="Microsoft Sans Serif" panose="020B0604020202020204" pitchFamily="34" charset="0"/>
              </a:rPr>
              <a:t>criteria to identify selectable traits &amp; estimate potential genetic </a:t>
            </a:r>
            <a:r>
              <a:rPr lang="en-US" sz="3200" i="1" dirty="0" smtClean="0">
                <a:ea typeface="Times New Roman" panose="02020603050405020304" pitchFamily="18" charset="0"/>
                <a:cs typeface="Microsoft Sans Serif" panose="020B0604020202020204" pitchFamily="34" charset="0"/>
              </a:rPr>
              <a:t>gains</a:t>
            </a:r>
            <a:endParaRPr lang="en-US" altLang="en-US" sz="3200" b="1" i="1" dirty="0"/>
          </a:p>
        </p:txBody>
      </p:sp>
      <p:sp>
        <p:nvSpPr>
          <p:cNvPr id="5" name="Line 10"/>
          <p:cNvSpPr>
            <a:spLocks noChangeShapeType="1"/>
          </p:cNvSpPr>
          <p:nvPr/>
        </p:nvSpPr>
        <p:spPr bwMode="auto">
          <a:xfrm flipV="1">
            <a:off x="3048000" y="4089975"/>
            <a:ext cx="0" cy="156754"/>
          </a:xfrm>
          <a:prstGeom prst="line">
            <a:avLst/>
          </a:prstGeom>
          <a:noFill/>
          <a:ln w="57150">
            <a:solidFill>
              <a:schemeClr val="bg2"/>
            </a:solidFill>
            <a:round/>
            <a:headEnd/>
            <a:tailEnd/>
          </a:ln>
          <a:effectLst/>
        </p:spPr>
        <p:txBody>
          <a:bodyPr wrap="square">
            <a:spAutoFit/>
          </a:bodyPr>
          <a:lstStyle/>
          <a:p>
            <a:endParaRPr lang="en-US"/>
          </a:p>
        </p:txBody>
      </p:sp>
      <p:sp>
        <p:nvSpPr>
          <p:cNvPr id="6" name="Line 11"/>
          <p:cNvSpPr>
            <a:spLocks noChangeShapeType="1"/>
          </p:cNvSpPr>
          <p:nvPr/>
        </p:nvSpPr>
        <p:spPr bwMode="auto">
          <a:xfrm flipV="1">
            <a:off x="6019800" y="4094329"/>
            <a:ext cx="0" cy="156754"/>
          </a:xfrm>
          <a:prstGeom prst="line">
            <a:avLst/>
          </a:prstGeom>
          <a:noFill/>
          <a:ln w="57150">
            <a:solidFill>
              <a:schemeClr val="bg2"/>
            </a:solidFill>
            <a:round/>
            <a:headEnd/>
            <a:tailEnd/>
          </a:ln>
          <a:effectLst/>
        </p:spPr>
        <p:txBody>
          <a:bodyPr wrap="square">
            <a:spAutoFit/>
          </a:bodyPr>
          <a:lstStyle/>
          <a:p>
            <a:endParaRPr lang="en-US"/>
          </a:p>
        </p:txBody>
      </p:sp>
      <p:sp>
        <p:nvSpPr>
          <p:cNvPr id="7" name="Text Box 11"/>
          <p:cNvSpPr txBox="1">
            <a:spLocks noChangeArrowheads="1"/>
          </p:cNvSpPr>
          <p:nvPr/>
        </p:nvSpPr>
        <p:spPr bwMode="auto">
          <a:xfrm>
            <a:off x="2743200" y="3480375"/>
            <a:ext cx="609600" cy="769441"/>
          </a:xfrm>
          <a:prstGeom prst="rect">
            <a:avLst/>
          </a:prstGeom>
          <a:noFill/>
          <a:ln w="9525" algn="ctr">
            <a:noFill/>
            <a:miter lim="800000"/>
            <a:headEnd/>
            <a:tailEnd/>
          </a:ln>
          <a:effectLst/>
        </p:spPr>
        <p:txBody>
          <a:bodyPr>
            <a:spAutoFit/>
          </a:bodyPr>
          <a:lstStyle/>
          <a:p>
            <a:pPr algn="ctr"/>
            <a:r>
              <a:rPr lang="en-US" sz="4400"/>
              <a:t>+</a:t>
            </a:r>
          </a:p>
        </p:txBody>
      </p:sp>
      <p:sp>
        <p:nvSpPr>
          <p:cNvPr id="8" name="Text Box 12"/>
          <p:cNvSpPr txBox="1">
            <a:spLocks noChangeArrowheads="1"/>
          </p:cNvSpPr>
          <p:nvPr/>
        </p:nvSpPr>
        <p:spPr bwMode="auto">
          <a:xfrm>
            <a:off x="5715000" y="3480375"/>
            <a:ext cx="609600" cy="769441"/>
          </a:xfrm>
          <a:prstGeom prst="rect">
            <a:avLst/>
          </a:prstGeom>
          <a:noFill/>
          <a:ln w="9525" algn="ctr">
            <a:noFill/>
            <a:miter lim="800000"/>
            <a:headEnd/>
            <a:tailEnd/>
          </a:ln>
          <a:effectLst/>
        </p:spPr>
        <p:txBody>
          <a:bodyPr>
            <a:spAutoFit/>
          </a:bodyPr>
          <a:lstStyle/>
          <a:p>
            <a:pPr algn="ctr"/>
            <a:r>
              <a:rPr lang="en-US" sz="4400" dirty="0">
                <a:solidFill>
                  <a:srgbClr val="FF0000"/>
                </a:solidFill>
              </a:rPr>
              <a:t>+</a:t>
            </a:r>
          </a:p>
        </p:txBody>
      </p:sp>
      <p:sp>
        <p:nvSpPr>
          <p:cNvPr id="9" name="Rectangle 3"/>
          <p:cNvSpPr>
            <a:spLocks noChangeArrowheads="1"/>
          </p:cNvSpPr>
          <p:nvPr/>
        </p:nvSpPr>
        <p:spPr bwMode="auto">
          <a:xfrm>
            <a:off x="6324600" y="4820959"/>
            <a:ext cx="2590800" cy="1107996"/>
          </a:xfrm>
          <a:prstGeom prst="rect">
            <a:avLst/>
          </a:prstGeom>
          <a:noFill/>
          <a:ln w="12700" algn="ctr">
            <a:noFill/>
            <a:miter lim="800000"/>
            <a:headEnd/>
            <a:tailEnd/>
          </a:ln>
          <a:effectLst/>
        </p:spPr>
        <p:txBody>
          <a:bodyPr>
            <a:spAutoFit/>
          </a:bodyPr>
          <a:lstStyle/>
          <a:p>
            <a:r>
              <a:rPr lang="en-US" sz="2200" dirty="0"/>
              <a:t>M</a:t>
            </a:r>
            <a:r>
              <a:rPr lang="en-US" sz="2200" dirty="0" smtClean="0"/>
              <a:t>anage design </a:t>
            </a:r>
            <a:r>
              <a:rPr lang="en-US" sz="2200" dirty="0"/>
              <a:t>and delivery of </a:t>
            </a:r>
            <a:r>
              <a:rPr lang="en-US" sz="2200" dirty="0" smtClean="0"/>
              <a:t>the technology</a:t>
            </a:r>
            <a:endParaRPr lang="en-US" sz="2200" dirty="0"/>
          </a:p>
        </p:txBody>
      </p:sp>
      <p:sp>
        <p:nvSpPr>
          <p:cNvPr id="10" name="Rectangle 4"/>
          <p:cNvSpPr>
            <a:spLocks noChangeArrowheads="1"/>
          </p:cNvSpPr>
          <p:nvPr/>
        </p:nvSpPr>
        <p:spPr bwMode="auto">
          <a:xfrm>
            <a:off x="3124200" y="4820959"/>
            <a:ext cx="3124200" cy="1954381"/>
          </a:xfrm>
          <a:prstGeom prst="rect">
            <a:avLst/>
          </a:prstGeom>
          <a:noFill/>
          <a:ln w="12700" algn="ctr">
            <a:noFill/>
            <a:miter lim="800000"/>
            <a:headEnd/>
            <a:tailEnd/>
          </a:ln>
          <a:effectLst/>
        </p:spPr>
        <p:txBody>
          <a:bodyPr>
            <a:spAutoFit/>
          </a:bodyPr>
          <a:lstStyle/>
          <a:p>
            <a:r>
              <a:rPr lang="en-US" sz="2200" dirty="0" smtClean="0"/>
              <a:t>Product Development</a:t>
            </a:r>
          </a:p>
          <a:p>
            <a:r>
              <a:rPr lang="en-US" sz="2200" dirty="0" smtClean="0"/>
              <a:t>Competitive / profitable agronomic, economic, nutrition</a:t>
            </a:r>
            <a:r>
              <a:rPr lang="en-US" sz="2200" dirty="0"/>
              <a:t>, </a:t>
            </a:r>
            <a:r>
              <a:rPr lang="en-US" sz="2200" dirty="0" smtClean="0"/>
              <a:t>end-use quality performance</a:t>
            </a:r>
            <a:endParaRPr lang="en-US" sz="2200" dirty="0"/>
          </a:p>
        </p:txBody>
      </p:sp>
      <p:sp>
        <p:nvSpPr>
          <p:cNvPr id="11" name="Rectangle 5"/>
          <p:cNvSpPr>
            <a:spLocks noChangeArrowheads="1"/>
          </p:cNvSpPr>
          <p:nvPr/>
        </p:nvSpPr>
        <p:spPr bwMode="auto">
          <a:xfrm>
            <a:off x="152400" y="4820959"/>
            <a:ext cx="2971800" cy="1954381"/>
          </a:xfrm>
          <a:prstGeom prst="rect">
            <a:avLst/>
          </a:prstGeom>
          <a:noFill/>
          <a:ln w="12700" algn="ctr">
            <a:noFill/>
            <a:miter lim="800000"/>
            <a:headEnd/>
            <a:tailEnd/>
          </a:ln>
          <a:effectLst/>
        </p:spPr>
        <p:txBody>
          <a:bodyPr wrap="square">
            <a:spAutoFit/>
          </a:bodyPr>
          <a:lstStyle/>
          <a:p>
            <a:r>
              <a:rPr lang="en-US" sz="2200" dirty="0" smtClean="0"/>
              <a:t>Identify Trait</a:t>
            </a:r>
          </a:p>
          <a:p>
            <a:r>
              <a:rPr lang="en-US" sz="2200" dirty="0" smtClean="0"/>
              <a:t>Proof-of-Concept Gene/Allele Discovery Screening, Diagnostic Tool development</a:t>
            </a:r>
            <a:endParaRPr lang="en-US" sz="2200" dirty="0"/>
          </a:p>
        </p:txBody>
      </p:sp>
      <p:sp>
        <p:nvSpPr>
          <p:cNvPr id="12" name="Rectangle 11"/>
          <p:cNvSpPr/>
          <p:nvPr/>
        </p:nvSpPr>
        <p:spPr bwMode="auto">
          <a:xfrm>
            <a:off x="152400" y="3556575"/>
            <a:ext cx="2637699" cy="523220"/>
          </a:xfrm>
          <a:prstGeom prst="rect">
            <a:avLst/>
          </a:prstGeom>
          <a:solidFill>
            <a:srgbClr val="FF9900"/>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Microsoft Sans Serif" pitchFamily="34" charset="0"/>
              </a:rPr>
              <a:t>Technological</a:t>
            </a:r>
          </a:p>
        </p:txBody>
      </p:sp>
      <p:sp>
        <p:nvSpPr>
          <p:cNvPr id="13" name="Rectangle 12"/>
          <p:cNvSpPr/>
          <p:nvPr/>
        </p:nvSpPr>
        <p:spPr bwMode="auto">
          <a:xfrm>
            <a:off x="3305901" y="3556575"/>
            <a:ext cx="2409099" cy="523220"/>
          </a:xfrm>
          <a:prstGeom prst="rect">
            <a:avLst/>
          </a:prstGeom>
          <a:solidFill>
            <a:srgbClr val="FF9900"/>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Microsoft Sans Serif" pitchFamily="34" charset="0"/>
              </a:rPr>
              <a:t>Production</a:t>
            </a:r>
          </a:p>
        </p:txBody>
      </p:sp>
      <p:sp>
        <p:nvSpPr>
          <p:cNvPr id="14" name="Rectangle 13"/>
          <p:cNvSpPr/>
          <p:nvPr/>
        </p:nvSpPr>
        <p:spPr bwMode="auto">
          <a:xfrm>
            <a:off x="6324600" y="3566755"/>
            <a:ext cx="2637699" cy="523220"/>
          </a:xfrm>
          <a:prstGeom prst="rect">
            <a:avLst/>
          </a:prstGeom>
          <a:solidFill>
            <a:srgbClr val="FF9900"/>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Microsoft Sans Serif" pitchFamily="34" charset="0"/>
              </a:rPr>
              <a:t>Commercial</a:t>
            </a:r>
          </a:p>
        </p:txBody>
      </p:sp>
      <p:sp>
        <p:nvSpPr>
          <p:cNvPr id="15" name="Rectangle 14"/>
          <p:cNvSpPr/>
          <p:nvPr/>
        </p:nvSpPr>
        <p:spPr bwMode="auto">
          <a:xfrm>
            <a:off x="2133600" y="4246729"/>
            <a:ext cx="1828800" cy="400110"/>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b="1" i="0" u="none" strike="noStrike" cap="none" normalizeH="0" baseline="0" dirty="0" smtClean="0">
                <a:ln>
                  <a:noFill/>
                </a:ln>
                <a:effectLst/>
                <a:latin typeface="Microsoft Sans Serif" pitchFamily="34" charset="0"/>
              </a:rPr>
              <a:t>Legal </a:t>
            </a:r>
          </a:p>
        </p:txBody>
      </p:sp>
      <p:sp>
        <p:nvSpPr>
          <p:cNvPr id="16" name="Rectangle 15"/>
          <p:cNvSpPr/>
          <p:nvPr/>
        </p:nvSpPr>
        <p:spPr bwMode="auto">
          <a:xfrm>
            <a:off x="5105400" y="4246729"/>
            <a:ext cx="1799499" cy="400110"/>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b="1" i="0" u="none" strike="noStrike" cap="none" normalizeH="0" baseline="0" dirty="0" smtClean="0">
                <a:ln>
                  <a:noFill/>
                </a:ln>
                <a:effectLst/>
                <a:latin typeface="Microsoft Sans Serif" pitchFamily="34" charset="0"/>
              </a:rPr>
              <a:t>Regulatory</a:t>
            </a:r>
          </a:p>
        </p:txBody>
      </p:sp>
      <p:sp>
        <p:nvSpPr>
          <p:cNvPr id="17" name="Text Box 10"/>
          <p:cNvSpPr txBox="1">
            <a:spLocks noChangeArrowheads="1"/>
          </p:cNvSpPr>
          <p:nvPr/>
        </p:nvSpPr>
        <p:spPr bwMode="auto">
          <a:xfrm>
            <a:off x="0" y="2819400"/>
            <a:ext cx="9144000"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3200" i="1" dirty="0" smtClean="0"/>
              <a:t>Product Development Goals</a:t>
            </a:r>
            <a:endParaRPr lang="en-US" altLang="en-US" sz="3200" b="1" i="1" dirty="0"/>
          </a:p>
        </p:txBody>
      </p:sp>
    </p:spTree>
    <p:extLst>
      <p:ext uri="{BB962C8B-B14F-4D97-AF65-F5344CB8AC3E}">
        <p14:creationId xmlns:p14="http://schemas.microsoft.com/office/powerpoint/2010/main" val="29883980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2066" name="Rectangle 2"/>
          <p:cNvSpPr>
            <a:spLocks noGrp="1" noChangeArrowheads="1"/>
          </p:cNvSpPr>
          <p:nvPr>
            <p:ph type="title" idx="4294967295"/>
          </p:nvPr>
        </p:nvSpPr>
        <p:spPr>
          <a:xfrm>
            <a:off x="0" y="0"/>
            <a:ext cx="9144000" cy="639763"/>
          </a:xfrm>
        </p:spPr>
        <p:txBody>
          <a:bodyPr/>
          <a:lstStyle/>
          <a:p>
            <a:r>
              <a:rPr lang="en-US" altLang="en-US" sz="3200" b="1" i="1" dirty="0">
                <a:solidFill>
                  <a:schemeClr val="tx1"/>
                </a:solidFill>
                <a:latin typeface="Microsoft Sans Serif" panose="020B0604020202020204" pitchFamily="34" charset="0"/>
              </a:rPr>
              <a:t>Wheat Iron and Zinc Variation in Kazakhstan</a:t>
            </a:r>
          </a:p>
        </p:txBody>
      </p:sp>
      <p:pic>
        <p:nvPicPr>
          <p:cNvPr id="36720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762000"/>
            <a:ext cx="5257800" cy="293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7206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400" y="4648200"/>
            <a:ext cx="16002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672069" name="Group 5"/>
          <p:cNvGrpSpPr>
            <a:grpSpLocks/>
          </p:cNvGrpSpPr>
          <p:nvPr/>
        </p:nvGrpSpPr>
        <p:grpSpPr bwMode="auto">
          <a:xfrm>
            <a:off x="1981200" y="3768725"/>
            <a:ext cx="5257800" cy="2936875"/>
            <a:chOff x="1248" y="2374"/>
            <a:chExt cx="3312" cy="1850"/>
          </a:xfrm>
        </p:grpSpPr>
        <p:pic>
          <p:nvPicPr>
            <p:cNvPr id="367207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48" y="2374"/>
              <a:ext cx="3312" cy="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72071" name="Text Box 7"/>
            <p:cNvSpPr txBox="1">
              <a:spLocks noChangeArrowheads="1"/>
            </p:cNvSpPr>
            <p:nvPr/>
          </p:nvSpPr>
          <p:spPr bwMode="auto">
            <a:xfrm>
              <a:off x="1248" y="3706"/>
              <a:ext cx="912" cy="51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altLang="en-US" sz="2400"/>
                <a:t>Zinc </a:t>
              </a:r>
              <a:r>
                <a:rPr lang="en-US" altLang="en-US" sz="2400">
                  <a:solidFill>
                    <a:schemeClr val="bg1"/>
                  </a:solidFill>
                </a:rPr>
                <a:t>  </a:t>
              </a:r>
              <a:r>
                <a:rPr lang="en-US" altLang="en-US" sz="2400">
                  <a:solidFill>
                    <a:schemeClr val="accent1"/>
                  </a:solidFill>
                </a:rPr>
                <a:t>….</a:t>
              </a:r>
              <a:r>
                <a:rPr lang="en-US" altLang="en-US" sz="2400"/>
                <a:t>mgkg</a:t>
              </a:r>
              <a:r>
                <a:rPr lang="en-US" altLang="en-US" sz="2400" baseline="30000"/>
                <a:t>-1</a:t>
              </a:r>
            </a:p>
          </p:txBody>
        </p:sp>
      </p:grpSp>
      <p:sp>
        <p:nvSpPr>
          <p:cNvPr id="3672072" name="Text Box 8"/>
          <p:cNvSpPr txBox="1">
            <a:spLocks noChangeArrowheads="1"/>
          </p:cNvSpPr>
          <p:nvPr/>
        </p:nvSpPr>
        <p:spPr bwMode="auto">
          <a:xfrm>
            <a:off x="1981200" y="2895600"/>
            <a:ext cx="1371600" cy="82232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altLang="en-US" sz="2400"/>
              <a:t>Iron </a:t>
            </a:r>
            <a:r>
              <a:rPr lang="en-US" altLang="en-US" sz="2400">
                <a:solidFill>
                  <a:schemeClr val="bg1"/>
                </a:solidFill>
              </a:rPr>
              <a:t>  </a:t>
            </a:r>
            <a:r>
              <a:rPr lang="en-US" altLang="en-US" sz="2400">
                <a:solidFill>
                  <a:srgbClr val="FFCC99"/>
                </a:solidFill>
              </a:rPr>
              <a:t>….</a:t>
            </a:r>
            <a:r>
              <a:rPr lang="en-US" altLang="en-US" sz="2400"/>
              <a:t>mgkg</a:t>
            </a:r>
            <a:r>
              <a:rPr lang="en-US" altLang="en-US" sz="2400" baseline="30000"/>
              <a:t>-1</a:t>
            </a:r>
          </a:p>
        </p:txBody>
      </p:sp>
      <p:sp>
        <p:nvSpPr>
          <p:cNvPr id="3672073" name="Rectangle 9"/>
          <p:cNvSpPr>
            <a:spLocks noChangeArrowheads="1"/>
          </p:cNvSpPr>
          <p:nvPr/>
        </p:nvSpPr>
        <p:spPr bwMode="auto">
          <a:xfrm>
            <a:off x="7239000" y="6248400"/>
            <a:ext cx="1905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lgn="ctr">
              <a:spcBef>
                <a:spcPct val="20000"/>
              </a:spcBef>
              <a:defRPr sz="3200">
                <a:solidFill>
                  <a:schemeClr val="tx1"/>
                </a:solidFill>
                <a:latin typeface="Arial" panose="020B0604020202020204" pitchFamily="34" charset="0"/>
              </a:defRPr>
            </a:lvl1pPr>
            <a:lvl2pPr marL="990600" indent="-533400" algn="ctr">
              <a:spcBef>
                <a:spcPct val="20000"/>
              </a:spcBef>
              <a:defRPr sz="2800">
                <a:solidFill>
                  <a:schemeClr val="tx1"/>
                </a:solidFill>
                <a:latin typeface="Arial" panose="020B0604020202020204" pitchFamily="34" charset="0"/>
              </a:defRPr>
            </a:lvl2pPr>
            <a:lvl3pPr marL="1371600" indent="-457200" algn="ctr">
              <a:spcBef>
                <a:spcPct val="20000"/>
              </a:spcBef>
              <a:defRPr sz="2400">
                <a:solidFill>
                  <a:schemeClr val="tx1"/>
                </a:solidFill>
                <a:latin typeface="Arial" panose="020B0604020202020204" pitchFamily="34" charset="0"/>
              </a:defRPr>
            </a:lvl3pPr>
            <a:lvl4pPr marL="1752600" indent="-381000" algn="ctr">
              <a:spcBef>
                <a:spcPct val="20000"/>
              </a:spcBef>
              <a:defRPr sz="2000">
                <a:solidFill>
                  <a:schemeClr val="tx1"/>
                </a:solidFill>
                <a:latin typeface="Arial" panose="020B0604020202020204" pitchFamily="34" charset="0"/>
              </a:defRPr>
            </a:lvl4pPr>
            <a:lvl5pPr marL="2209800" indent="-381000" algn="ctr">
              <a:spcBef>
                <a:spcPct val="20000"/>
              </a:spcBef>
              <a:defRPr sz="2000">
                <a:solidFill>
                  <a:schemeClr val="tx1"/>
                </a:solidFill>
                <a:latin typeface="Arial" panose="020B0604020202020204" pitchFamily="34" charset="0"/>
              </a:defRPr>
            </a:lvl5pPr>
            <a:lvl6pPr marL="2667000" indent="-381000" algn="ctr" fontAlgn="base">
              <a:spcBef>
                <a:spcPct val="20000"/>
              </a:spcBef>
              <a:spcAft>
                <a:spcPct val="0"/>
              </a:spcAft>
              <a:defRPr sz="2000">
                <a:solidFill>
                  <a:schemeClr val="tx1"/>
                </a:solidFill>
                <a:latin typeface="Arial" panose="020B0604020202020204" pitchFamily="34" charset="0"/>
              </a:defRPr>
            </a:lvl6pPr>
            <a:lvl7pPr marL="3124200" indent="-381000" algn="ctr" fontAlgn="base">
              <a:spcBef>
                <a:spcPct val="20000"/>
              </a:spcBef>
              <a:spcAft>
                <a:spcPct val="0"/>
              </a:spcAft>
              <a:defRPr sz="2000">
                <a:solidFill>
                  <a:schemeClr val="tx1"/>
                </a:solidFill>
                <a:latin typeface="Arial" panose="020B0604020202020204" pitchFamily="34" charset="0"/>
              </a:defRPr>
            </a:lvl7pPr>
            <a:lvl8pPr marL="3581400" indent="-381000" algn="ctr" fontAlgn="base">
              <a:spcBef>
                <a:spcPct val="20000"/>
              </a:spcBef>
              <a:spcAft>
                <a:spcPct val="0"/>
              </a:spcAft>
              <a:defRPr sz="2000">
                <a:solidFill>
                  <a:schemeClr val="tx1"/>
                </a:solidFill>
                <a:latin typeface="Arial" panose="020B0604020202020204" pitchFamily="34" charset="0"/>
              </a:defRPr>
            </a:lvl8pPr>
            <a:lvl9pPr marL="4038600" indent="-381000" algn="ctr" fontAlgn="base">
              <a:spcBef>
                <a:spcPct val="20000"/>
              </a:spcBef>
              <a:spcAft>
                <a:spcPct val="0"/>
              </a:spcAft>
              <a:defRPr sz="2000">
                <a:solidFill>
                  <a:schemeClr val="tx1"/>
                </a:solidFill>
                <a:latin typeface="Arial" panose="020B0604020202020204" pitchFamily="34" charset="0"/>
              </a:defRPr>
            </a:lvl9pPr>
          </a:lstStyle>
          <a:p>
            <a:pPr eaLnBrk="1" hangingPunct="1"/>
            <a:r>
              <a:rPr lang="en-US" altLang="en-US" sz="1400" i="1">
                <a:latin typeface="Microsoft Sans Serif" panose="020B0604020202020204" pitchFamily="34" charset="0"/>
              </a:rPr>
              <a:t>A. Morgounov, </a:t>
            </a:r>
          </a:p>
          <a:p>
            <a:pPr eaLnBrk="1" hangingPunct="1"/>
            <a:r>
              <a:rPr lang="en-US" altLang="en-US" sz="1400" i="1">
                <a:latin typeface="Microsoft Sans Serif" panose="020B0604020202020204" pitchFamily="34" charset="0"/>
              </a:rPr>
              <a:t>CIMMYT-Kazakhstan</a:t>
            </a:r>
          </a:p>
        </p:txBody>
      </p:sp>
    </p:spTree>
    <p:extLst>
      <p:ext uri="{BB962C8B-B14F-4D97-AF65-F5344CB8AC3E}">
        <p14:creationId xmlns:p14="http://schemas.microsoft.com/office/powerpoint/2010/main" val="1317083804"/>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1032"/>
          <p:cNvGrpSpPr>
            <a:grpSpLocks/>
          </p:cNvGrpSpPr>
          <p:nvPr/>
        </p:nvGrpSpPr>
        <p:grpSpPr bwMode="auto">
          <a:xfrm>
            <a:off x="3847574" y="2738716"/>
            <a:ext cx="2406650" cy="1096962"/>
            <a:chOff x="2688" y="2160"/>
            <a:chExt cx="1680" cy="720"/>
          </a:xfrm>
        </p:grpSpPr>
        <p:sp>
          <p:nvSpPr>
            <p:cNvPr id="31755" name="Line 1028"/>
            <p:cNvSpPr>
              <a:spLocks noChangeShapeType="1"/>
            </p:cNvSpPr>
            <p:nvPr/>
          </p:nvSpPr>
          <p:spPr bwMode="auto">
            <a:xfrm>
              <a:off x="2688" y="2400"/>
              <a:ext cx="96" cy="48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56" name="Line 1029"/>
            <p:cNvSpPr>
              <a:spLocks noChangeShapeType="1"/>
            </p:cNvSpPr>
            <p:nvPr/>
          </p:nvSpPr>
          <p:spPr bwMode="auto">
            <a:xfrm flipV="1">
              <a:off x="2784" y="2640"/>
              <a:ext cx="1584" cy="24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57" name="Line 1030"/>
            <p:cNvSpPr>
              <a:spLocks noChangeShapeType="1"/>
            </p:cNvSpPr>
            <p:nvPr/>
          </p:nvSpPr>
          <p:spPr bwMode="auto">
            <a:xfrm flipV="1">
              <a:off x="2688" y="2160"/>
              <a:ext cx="1584" cy="24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58" name="Line 1031"/>
            <p:cNvSpPr>
              <a:spLocks noChangeShapeType="1"/>
            </p:cNvSpPr>
            <p:nvPr/>
          </p:nvSpPr>
          <p:spPr bwMode="auto">
            <a:xfrm>
              <a:off x="4272" y="2160"/>
              <a:ext cx="96" cy="48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3174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3562" r="13940" b="5952"/>
          <a:stretch/>
        </p:blipFill>
        <p:spPr bwMode="auto">
          <a:xfrm>
            <a:off x="6867488" y="2432814"/>
            <a:ext cx="1800261"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 Box 1039"/>
          <p:cNvSpPr txBox="1">
            <a:spLocks noChangeArrowheads="1"/>
          </p:cNvSpPr>
          <p:nvPr/>
        </p:nvSpPr>
        <p:spPr bwMode="auto">
          <a:xfrm>
            <a:off x="6705600" y="1724790"/>
            <a:ext cx="198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000">
                <a:latin typeface="Microsoft Sans Serif" panose="020B0604020202020204" pitchFamily="34" charset="0"/>
                <a:cs typeface="Microsoft Sans Serif" panose="020B0604020202020204" pitchFamily="34" charset="0"/>
              </a:rPr>
              <a:t>Spatial design &amp; Techniques</a:t>
            </a:r>
          </a:p>
        </p:txBody>
      </p:sp>
      <p:sp>
        <p:nvSpPr>
          <p:cNvPr id="31749" name="Text Box 1039"/>
          <p:cNvSpPr txBox="1">
            <a:spLocks noChangeArrowheads="1"/>
          </p:cNvSpPr>
          <p:nvPr/>
        </p:nvSpPr>
        <p:spPr bwMode="auto">
          <a:xfrm>
            <a:off x="570974" y="6182380"/>
            <a:ext cx="3733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800" dirty="0" smtClean="0">
                <a:latin typeface="Microsoft Sans Serif" panose="020B0604020202020204" pitchFamily="34" charset="0"/>
                <a:cs typeface="Microsoft Sans Serif" panose="020B0604020202020204" pitchFamily="34" charset="0"/>
              </a:rPr>
              <a:t>Soil Zinc Application</a:t>
            </a:r>
            <a:endParaRPr lang="en-US" altLang="en-US" sz="2800" dirty="0">
              <a:latin typeface="Microsoft Sans Serif" panose="020B0604020202020204" pitchFamily="34" charset="0"/>
              <a:cs typeface="Microsoft Sans Serif" panose="020B0604020202020204" pitchFamily="34" charset="0"/>
            </a:endParaRPr>
          </a:p>
        </p:txBody>
      </p:sp>
      <p:pic>
        <p:nvPicPr>
          <p:cNvPr id="31750" name="Picture 10" descr="Waxwing Zn todo el mapa GS.jpg"/>
          <p:cNvPicPr>
            <a:picLocks noChangeAspect="1"/>
          </p:cNvPicPr>
          <p:nvPr/>
        </p:nvPicPr>
        <p:blipFill>
          <a:blip r:embed="rId4">
            <a:extLst>
              <a:ext uri="{28A0092B-C50C-407E-A947-70E740481C1C}">
                <a14:useLocalDpi xmlns:a14="http://schemas.microsoft.com/office/drawing/2010/main" val="0"/>
              </a:ext>
            </a:extLst>
          </a:blip>
          <a:srcRect l="26666" r="36667" b="7294"/>
          <a:stretch>
            <a:fillRect/>
          </a:stretch>
        </p:blipFill>
        <p:spPr bwMode="auto">
          <a:xfrm>
            <a:off x="561159" y="1201074"/>
            <a:ext cx="4341812" cy="4283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11" descr="Waxwing Zn todo el mapa GS.jpg"/>
          <p:cNvPicPr>
            <a:picLocks noChangeAspect="1"/>
          </p:cNvPicPr>
          <p:nvPr/>
        </p:nvPicPr>
        <p:blipFill>
          <a:blip r:embed="rId4">
            <a:extLst>
              <a:ext uri="{28A0092B-C50C-407E-A947-70E740481C1C}">
                <a14:useLocalDpi xmlns:a14="http://schemas.microsoft.com/office/drawing/2010/main" val="0"/>
              </a:ext>
            </a:extLst>
          </a:blip>
          <a:srcRect l="89655" t="23856" r="1724" b="25339"/>
          <a:stretch>
            <a:fillRect/>
          </a:stretch>
        </p:blipFill>
        <p:spPr bwMode="auto">
          <a:xfrm>
            <a:off x="5011570" y="1771486"/>
            <a:ext cx="1476832" cy="3397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Text Box 1039"/>
          <p:cNvSpPr txBox="1">
            <a:spLocks noChangeArrowheads="1"/>
          </p:cNvSpPr>
          <p:nvPr/>
        </p:nvSpPr>
        <p:spPr bwMode="auto">
          <a:xfrm>
            <a:off x="1485374" y="1276350"/>
            <a:ext cx="19050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endParaRPr lang="en-US" altLang="en-US" sz="2000">
              <a:latin typeface="Microsoft Sans Serif" panose="020B0604020202020204" pitchFamily="34" charset="0"/>
              <a:cs typeface="Microsoft Sans Serif" panose="020B0604020202020204" pitchFamily="34" charset="0"/>
            </a:endParaRPr>
          </a:p>
        </p:txBody>
      </p:sp>
      <p:sp>
        <p:nvSpPr>
          <p:cNvPr id="31753" name="Text Box 1039"/>
          <p:cNvSpPr txBox="1">
            <a:spLocks noChangeArrowheads="1"/>
          </p:cNvSpPr>
          <p:nvPr/>
        </p:nvSpPr>
        <p:spPr bwMode="auto">
          <a:xfrm>
            <a:off x="4963444" y="1654936"/>
            <a:ext cx="1650577"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dirty="0">
                <a:latin typeface="Microsoft Sans Serif" panose="020B0604020202020204" pitchFamily="34" charset="0"/>
                <a:cs typeface="Microsoft Sans Serif" panose="020B0604020202020204" pitchFamily="34" charset="0"/>
              </a:rPr>
              <a:t>Zinc </a:t>
            </a:r>
            <a:r>
              <a:rPr lang="en-US" altLang="en-US" sz="2400" i="1" dirty="0">
                <a:latin typeface="Microsoft Sans Serif" panose="020B0604020202020204" pitchFamily="34" charset="0"/>
                <a:cs typeface="Microsoft Sans Serif" panose="020B0604020202020204" pitchFamily="34" charset="0"/>
              </a:rPr>
              <a:t>ppm</a:t>
            </a:r>
          </a:p>
        </p:txBody>
      </p:sp>
      <p:sp>
        <p:nvSpPr>
          <p:cNvPr id="31754" name="Rectangle 5"/>
          <p:cNvSpPr>
            <a:spLocks noChangeArrowheads="1"/>
          </p:cNvSpPr>
          <p:nvPr/>
        </p:nvSpPr>
        <p:spPr bwMode="auto">
          <a:xfrm>
            <a:off x="0" y="152400"/>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i="1" dirty="0">
                <a:latin typeface="Microsoft Sans Serif" panose="020B0604020202020204" pitchFamily="34" charset="0"/>
              </a:rPr>
              <a:t>Generating </a:t>
            </a:r>
            <a:r>
              <a:rPr lang="en-US" altLang="en-US" i="1" dirty="0" smtClean="0">
                <a:latin typeface="Microsoft Sans Serif" panose="020B0604020202020204" pitchFamily="34" charset="0"/>
              </a:rPr>
              <a:t>uniform Zinc Selection Environments </a:t>
            </a:r>
          </a:p>
          <a:p>
            <a:pPr algn="ctr" eaLnBrk="1" hangingPunct="1">
              <a:lnSpc>
                <a:spcPct val="90000"/>
              </a:lnSpc>
              <a:spcBef>
                <a:spcPct val="0"/>
              </a:spcBef>
              <a:buFontTx/>
              <a:buNone/>
            </a:pPr>
            <a:endParaRPr lang="en-US" altLang="en-US" sz="2400" i="1" dirty="0">
              <a:latin typeface="Microsoft Sans Serif" panose="020B0604020202020204" pitchFamily="34" charset="0"/>
            </a:endParaRPr>
          </a:p>
          <a:p>
            <a:pPr algn="ctr" eaLnBrk="1" hangingPunct="1">
              <a:lnSpc>
                <a:spcPct val="90000"/>
              </a:lnSpc>
              <a:spcBef>
                <a:spcPct val="0"/>
              </a:spcBef>
              <a:buFontTx/>
              <a:buNone/>
            </a:pPr>
            <a:r>
              <a:rPr lang="en-US" altLang="en-US" sz="2400" dirty="0" smtClean="0">
                <a:latin typeface="Microsoft Sans Serif" panose="020B0604020202020204" pitchFamily="34" charset="0"/>
              </a:rPr>
              <a:t>CIMMYT, Cd. Obregon, Sonora</a:t>
            </a:r>
            <a:endParaRPr lang="en-US" altLang="en-US" sz="2400" dirty="0">
              <a:latin typeface="Microsoft Sans Serif" panose="020B0604020202020204" pitchFamily="34" charset="0"/>
            </a:endParaRPr>
          </a:p>
        </p:txBody>
      </p:sp>
      <p:sp>
        <p:nvSpPr>
          <p:cNvPr id="2" name="Rectangle 1"/>
          <p:cNvSpPr/>
          <p:nvPr/>
        </p:nvSpPr>
        <p:spPr bwMode="auto">
          <a:xfrm>
            <a:off x="838200" y="2621280"/>
            <a:ext cx="972446" cy="2560320"/>
          </a:xfrm>
          <a:prstGeom prst="rect">
            <a:avLst/>
          </a:prstGeom>
          <a:noFill/>
          <a:ln w="762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Microsoft Sans Serif" pitchFamily="34" charset="0"/>
            </a:endParaRPr>
          </a:p>
        </p:txBody>
      </p:sp>
      <p:sp>
        <p:nvSpPr>
          <p:cNvPr id="18" name="Right Arrow 17"/>
          <p:cNvSpPr/>
          <p:nvPr/>
        </p:nvSpPr>
        <p:spPr bwMode="auto">
          <a:xfrm rot="-5400000">
            <a:off x="1005840" y="5669280"/>
            <a:ext cx="640080" cy="365760"/>
          </a:xfrm>
          <a:prstGeom prst="rightArrow">
            <a:avLst/>
          </a:prstGeom>
          <a:solidFill>
            <a:srgbClr val="CC0000"/>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Microsoft Sans Serif" pitchFamily="34" charset="0"/>
            </a:endParaRPr>
          </a:p>
        </p:txBody>
      </p:sp>
    </p:spTree>
    <p:extLst>
      <p:ext uri="{BB962C8B-B14F-4D97-AF65-F5344CB8AC3E}">
        <p14:creationId xmlns:p14="http://schemas.microsoft.com/office/powerpoint/2010/main" val="6464071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5" descr="HL"/>
          <p:cNvPicPr>
            <a:picLocks noChangeAspect="1" noChangeArrowheads="1"/>
          </p:cNvPicPr>
          <p:nvPr/>
        </p:nvPicPr>
        <p:blipFill>
          <a:blip r:embed="rId3">
            <a:lum contrast="54000"/>
            <a:extLst>
              <a:ext uri="{28A0092B-C50C-407E-A947-70E740481C1C}">
                <a14:useLocalDpi xmlns:a14="http://schemas.microsoft.com/office/drawing/2010/main" val="0"/>
              </a:ext>
            </a:extLst>
          </a:blip>
          <a:srcRect l="11539" r="11539"/>
          <a:stretch>
            <a:fillRect/>
          </a:stretch>
        </p:blipFill>
        <p:spPr bwMode="auto">
          <a:xfrm>
            <a:off x="1066800" y="4189413"/>
            <a:ext cx="15240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37"/>
          <p:cNvPicPr>
            <a:picLocks noChangeAspect="1" noChangeArrowheads="1"/>
          </p:cNvPicPr>
          <p:nvPr/>
        </p:nvPicPr>
        <p:blipFill>
          <a:blip r:embed="rId4">
            <a:lum bright="-12000"/>
            <a:extLst>
              <a:ext uri="{28A0092B-C50C-407E-A947-70E740481C1C}">
                <a14:useLocalDpi xmlns:a14="http://schemas.microsoft.com/office/drawing/2010/main" val="0"/>
              </a:ext>
            </a:extLst>
          </a:blip>
          <a:srcRect r="10001"/>
          <a:stretch>
            <a:fillRect/>
          </a:stretch>
        </p:blipFill>
        <p:spPr bwMode="auto">
          <a:xfrm>
            <a:off x="2667000" y="3698875"/>
            <a:ext cx="1752600"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 Box 38"/>
          <p:cNvSpPr txBox="1">
            <a:spLocks noChangeArrowheads="1"/>
          </p:cNvSpPr>
          <p:nvPr/>
        </p:nvSpPr>
        <p:spPr bwMode="auto">
          <a:xfrm>
            <a:off x="914400" y="5637213"/>
            <a:ext cx="160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Microsoft Sans Serif" panose="020B0604020202020204" pitchFamily="34" charset="0"/>
              </a:defRPr>
            </a:lvl1pPr>
            <a:lvl2pPr marL="742950" indent="-285750">
              <a:defRPr sz="2000" b="1">
                <a:solidFill>
                  <a:schemeClr val="tx1"/>
                </a:solidFill>
                <a:latin typeface="Microsoft Sans Serif" panose="020B0604020202020204" pitchFamily="34" charset="0"/>
              </a:defRPr>
            </a:lvl2pPr>
            <a:lvl3pPr marL="1143000" indent="-228600">
              <a:defRPr sz="2000" b="1">
                <a:solidFill>
                  <a:schemeClr val="tx1"/>
                </a:solidFill>
                <a:latin typeface="Microsoft Sans Serif" panose="020B0604020202020204" pitchFamily="34" charset="0"/>
              </a:defRPr>
            </a:lvl3pPr>
            <a:lvl4pPr marL="1600200" indent="-228600">
              <a:defRPr sz="2000" b="1">
                <a:solidFill>
                  <a:schemeClr val="tx1"/>
                </a:solidFill>
                <a:latin typeface="Microsoft Sans Serif" panose="020B0604020202020204" pitchFamily="34" charset="0"/>
              </a:defRPr>
            </a:lvl4pPr>
            <a:lvl5pPr marL="2057400" indent="-228600">
              <a:defRPr sz="2000" b="1">
                <a:solidFill>
                  <a:schemeClr val="tx1"/>
                </a:solidFill>
                <a:latin typeface="Microsoft Sans Serif" panose="020B0604020202020204" pitchFamily="34" charset="0"/>
              </a:defRPr>
            </a:lvl5pPr>
            <a:lvl6pPr marL="2514600" indent="-228600" eaLnBrk="0" fontAlgn="base" hangingPunct="0">
              <a:spcBef>
                <a:spcPct val="50000"/>
              </a:spcBef>
              <a:spcAft>
                <a:spcPct val="0"/>
              </a:spcAft>
              <a:defRPr sz="2000" b="1">
                <a:solidFill>
                  <a:schemeClr val="tx1"/>
                </a:solidFill>
                <a:latin typeface="Microsoft Sans Serif" panose="020B0604020202020204" pitchFamily="34" charset="0"/>
              </a:defRPr>
            </a:lvl6pPr>
            <a:lvl7pPr marL="2971800" indent="-228600" eaLnBrk="0" fontAlgn="base" hangingPunct="0">
              <a:spcBef>
                <a:spcPct val="50000"/>
              </a:spcBef>
              <a:spcAft>
                <a:spcPct val="0"/>
              </a:spcAft>
              <a:defRPr sz="2000" b="1">
                <a:solidFill>
                  <a:schemeClr val="tx1"/>
                </a:solidFill>
                <a:latin typeface="Microsoft Sans Serif" panose="020B0604020202020204" pitchFamily="34" charset="0"/>
              </a:defRPr>
            </a:lvl7pPr>
            <a:lvl8pPr marL="3429000" indent="-228600" eaLnBrk="0" fontAlgn="base" hangingPunct="0">
              <a:spcBef>
                <a:spcPct val="50000"/>
              </a:spcBef>
              <a:spcAft>
                <a:spcPct val="0"/>
              </a:spcAft>
              <a:defRPr sz="2000" b="1">
                <a:solidFill>
                  <a:schemeClr val="tx1"/>
                </a:solidFill>
                <a:latin typeface="Microsoft Sans Serif" panose="020B0604020202020204" pitchFamily="34" charset="0"/>
              </a:defRPr>
            </a:lvl8pPr>
            <a:lvl9pPr marL="3886200" indent="-228600" eaLnBrk="0" fontAlgn="base" hangingPunct="0">
              <a:spcBef>
                <a:spcPct val="50000"/>
              </a:spcBef>
              <a:spcAft>
                <a:spcPct val="0"/>
              </a:spcAft>
              <a:defRPr sz="2000" b="1">
                <a:solidFill>
                  <a:schemeClr val="tx1"/>
                </a:solidFill>
                <a:latin typeface="Microsoft Sans Serif" panose="020B0604020202020204" pitchFamily="34" charset="0"/>
              </a:defRPr>
            </a:lvl9pPr>
          </a:lstStyle>
          <a:p>
            <a:pPr algn="ctr" eaLnBrk="1" hangingPunct="1"/>
            <a:r>
              <a:rPr lang="en-US" altLang="en-US"/>
              <a:t>Qualitative</a:t>
            </a:r>
          </a:p>
        </p:txBody>
      </p:sp>
      <p:sp>
        <p:nvSpPr>
          <p:cNvPr id="26629" name="Text Box 39"/>
          <p:cNvSpPr txBox="1">
            <a:spLocks noChangeArrowheads="1"/>
          </p:cNvSpPr>
          <p:nvPr/>
        </p:nvSpPr>
        <p:spPr bwMode="auto">
          <a:xfrm>
            <a:off x="2362200" y="5089525"/>
            <a:ext cx="2209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Microsoft Sans Serif" panose="020B0604020202020204" pitchFamily="34" charset="0"/>
              </a:defRPr>
            </a:lvl1pPr>
            <a:lvl2pPr marL="742950" indent="-285750">
              <a:defRPr sz="2000" b="1">
                <a:solidFill>
                  <a:schemeClr val="tx1"/>
                </a:solidFill>
                <a:latin typeface="Microsoft Sans Serif" panose="020B0604020202020204" pitchFamily="34" charset="0"/>
              </a:defRPr>
            </a:lvl2pPr>
            <a:lvl3pPr marL="1143000" indent="-228600">
              <a:defRPr sz="2000" b="1">
                <a:solidFill>
                  <a:schemeClr val="tx1"/>
                </a:solidFill>
                <a:latin typeface="Microsoft Sans Serif" panose="020B0604020202020204" pitchFamily="34" charset="0"/>
              </a:defRPr>
            </a:lvl3pPr>
            <a:lvl4pPr marL="1600200" indent="-228600">
              <a:defRPr sz="2000" b="1">
                <a:solidFill>
                  <a:schemeClr val="tx1"/>
                </a:solidFill>
                <a:latin typeface="Microsoft Sans Serif" panose="020B0604020202020204" pitchFamily="34" charset="0"/>
              </a:defRPr>
            </a:lvl4pPr>
            <a:lvl5pPr marL="2057400" indent="-228600">
              <a:defRPr sz="2000" b="1">
                <a:solidFill>
                  <a:schemeClr val="tx1"/>
                </a:solidFill>
                <a:latin typeface="Microsoft Sans Serif" panose="020B0604020202020204" pitchFamily="34" charset="0"/>
              </a:defRPr>
            </a:lvl5pPr>
            <a:lvl6pPr marL="2514600" indent="-228600" eaLnBrk="0" fontAlgn="base" hangingPunct="0">
              <a:spcBef>
                <a:spcPct val="50000"/>
              </a:spcBef>
              <a:spcAft>
                <a:spcPct val="0"/>
              </a:spcAft>
              <a:defRPr sz="2000" b="1">
                <a:solidFill>
                  <a:schemeClr val="tx1"/>
                </a:solidFill>
                <a:latin typeface="Microsoft Sans Serif" panose="020B0604020202020204" pitchFamily="34" charset="0"/>
              </a:defRPr>
            </a:lvl6pPr>
            <a:lvl7pPr marL="2971800" indent="-228600" eaLnBrk="0" fontAlgn="base" hangingPunct="0">
              <a:spcBef>
                <a:spcPct val="50000"/>
              </a:spcBef>
              <a:spcAft>
                <a:spcPct val="0"/>
              </a:spcAft>
              <a:defRPr sz="2000" b="1">
                <a:solidFill>
                  <a:schemeClr val="tx1"/>
                </a:solidFill>
                <a:latin typeface="Microsoft Sans Serif" panose="020B0604020202020204" pitchFamily="34" charset="0"/>
              </a:defRPr>
            </a:lvl7pPr>
            <a:lvl8pPr marL="3429000" indent="-228600" eaLnBrk="0" fontAlgn="base" hangingPunct="0">
              <a:spcBef>
                <a:spcPct val="50000"/>
              </a:spcBef>
              <a:spcAft>
                <a:spcPct val="0"/>
              </a:spcAft>
              <a:defRPr sz="2000" b="1">
                <a:solidFill>
                  <a:schemeClr val="tx1"/>
                </a:solidFill>
                <a:latin typeface="Microsoft Sans Serif" panose="020B0604020202020204" pitchFamily="34" charset="0"/>
              </a:defRPr>
            </a:lvl8pPr>
            <a:lvl9pPr marL="3886200" indent="-228600" eaLnBrk="0" fontAlgn="base" hangingPunct="0">
              <a:spcBef>
                <a:spcPct val="50000"/>
              </a:spcBef>
              <a:spcAft>
                <a:spcPct val="0"/>
              </a:spcAft>
              <a:defRPr sz="2000" b="1">
                <a:solidFill>
                  <a:schemeClr val="tx1"/>
                </a:solidFill>
                <a:latin typeface="Microsoft Sans Serif" panose="020B0604020202020204" pitchFamily="34" charset="0"/>
              </a:defRPr>
            </a:lvl9pPr>
          </a:lstStyle>
          <a:p>
            <a:pPr algn="ctr" eaLnBrk="1" hangingPunct="1"/>
            <a:r>
              <a:rPr lang="en-US" altLang="en-US"/>
              <a:t>Semi-Quantitative</a:t>
            </a:r>
          </a:p>
        </p:txBody>
      </p:sp>
      <p:sp>
        <p:nvSpPr>
          <p:cNvPr id="26630" name="Text Box 40"/>
          <p:cNvSpPr txBox="1">
            <a:spLocks noChangeArrowheads="1"/>
          </p:cNvSpPr>
          <p:nvPr/>
        </p:nvSpPr>
        <p:spPr bwMode="auto">
          <a:xfrm>
            <a:off x="4572000" y="4419600"/>
            <a:ext cx="1828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Microsoft Sans Serif" panose="020B0604020202020204" pitchFamily="34" charset="0"/>
              </a:defRPr>
            </a:lvl1pPr>
            <a:lvl2pPr marL="742950" indent="-285750">
              <a:defRPr sz="2000" b="1">
                <a:solidFill>
                  <a:schemeClr val="tx1"/>
                </a:solidFill>
                <a:latin typeface="Microsoft Sans Serif" panose="020B0604020202020204" pitchFamily="34" charset="0"/>
              </a:defRPr>
            </a:lvl2pPr>
            <a:lvl3pPr marL="1143000" indent="-228600">
              <a:defRPr sz="2000" b="1">
                <a:solidFill>
                  <a:schemeClr val="tx1"/>
                </a:solidFill>
                <a:latin typeface="Microsoft Sans Serif" panose="020B0604020202020204" pitchFamily="34" charset="0"/>
              </a:defRPr>
            </a:lvl3pPr>
            <a:lvl4pPr marL="1600200" indent="-228600">
              <a:defRPr sz="2000" b="1">
                <a:solidFill>
                  <a:schemeClr val="tx1"/>
                </a:solidFill>
                <a:latin typeface="Microsoft Sans Serif" panose="020B0604020202020204" pitchFamily="34" charset="0"/>
              </a:defRPr>
            </a:lvl4pPr>
            <a:lvl5pPr marL="2057400" indent="-228600">
              <a:defRPr sz="2000" b="1">
                <a:solidFill>
                  <a:schemeClr val="tx1"/>
                </a:solidFill>
                <a:latin typeface="Microsoft Sans Serif" panose="020B0604020202020204" pitchFamily="34" charset="0"/>
              </a:defRPr>
            </a:lvl5pPr>
            <a:lvl6pPr marL="2514600" indent="-228600" eaLnBrk="0" fontAlgn="base" hangingPunct="0">
              <a:spcBef>
                <a:spcPct val="50000"/>
              </a:spcBef>
              <a:spcAft>
                <a:spcPct val="0"/>
              </a:spcAft>
              <a:defRPr sz="2000" b="1">
                <a:solidFill>
                  <a:schemeClr val="tx1"/>
                </a:solidFill>
                <a:latin typeface="Microsoft Sans Serif" panose="020B0604020202020204" pitchFamily="34" charset="0"/>
              </a:defRPr>
            </a:lvl6pPr>
            <a:lvl7pPr marL="2971800" indent="-228600" eaLnBrk="0" fontAlgn="base" hangingPunct="0">
              <a:spcBef>
                <a:spcPct val="50000"/>
              </a:spcBef>
              <a:spcAft>
                <a:spcPct val="0"/>
              </a:spcAft>
              <a:defRPr sz="2000" b="1">
                <a:solidFill>
                  <a:schemeClr val="tx1"/>
                </a:solidFill>
                <a:latin typeface="Microsoft Sans Serif" panose="020B0604020202020204" pitchFamily="34" charset="0"/>
              </a:defRPr>
            </a:lvl7pPr>
            <a:lvl8pPr marL="3429000" indent="-228600" eaLnBrk="0" fontAlgn="base" hangingPunct="0">
              <a:spcBef>
                <a:spcPct val="50000"/>
              </a:spcBef>
              <a:spcAft>
                <a:spcPct val="0"/>
              </a:spcAft>
              <a:defRPr sz="2000" b="1">
                <a:solidFill>
                  <a:schemeClr val="tx1"/>
                </a:solidFill>
                <a:latin typeface="Microsoft Sans Serif" panose="020B0604020202020204" pitchFamily="34" charset="0"/>
              </a:defRPr>
            </a:lvl8pPr>
            <a:lvl9pPr marL="3886200" indent="-228600" eaLnBrk="0" fontAlgn="base" hangingPunct="0">
              <a:spcBef>
                <a:spcPct val="50000"/>
              </a:spcBef>
              <a:spcAft>
                <a:spcPct val="0"/>
              </a:spcAft>
              <a:defRPr sz="2000" b="1">
                <a:solidFill>
                  <a:schemeClr val="tx1"/>
                </a:solidFill>
                <a:latin typeface="Microsoft Sans Serif" panose="020B0604020202020204" pitchFamily="34" charset="0"/>
              </a:defRPr>
            </a:lvl9pPr>
          </a:lstStyle>
          <a:p>
            <a:pPr algn="ctr" eaLnBrk="1" hangingPunct="1"/>
            <a:r>
              <a:rPr lang="en-US" altLang="en-US"/>
              <a:t>NIRS  </a:t>
            </a:r>
          </a:p>
        </p:txBody>
      </p:sp>
      <p:pic>
        <p:nvPicPr>
          <p:cNvPr id="26631" name="Picture 41" descr="NIRS"/>
          <p:cNvPicPr>
            <a:picLocks noChangeAspect="1" noChangeArrowheads="1"/>
          </p:cNvPicPr>
          <p:nvPr/>
        </p:nvPicPr>
        <p:blipFill>
          <a:blip r:embed="rId5" cstate="print">
            <a:lum bright="8000"/>
            <a:extLst>
              <a:ext uri="{28A0092B-C50C-407E-A947-70E740481C1C}">
                <a14:useLocalDpi xmlns:a14="http://schemas.microsoft.com/office/drawing/2010/main" val="0"/>
              </a:ext>
            </a:extLst>
          </a:blip>
          <a:srcRect l="13513" r="18483" b="21164"/>
          <a:stretch>
            <a:fillRect/>
          </a:stretch>
        </p:blipFill>
        <p:spPr bwMode="auto">
          <a:xfrm>
            <a:off x="4495800" y="2971800"/>
            <a:ext cx="19812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3" name="Rectangle 43"/>
          <p:cNvSpPr>
            <a:spLocks noChangeArrowheads="1"/>
          </p:cNvSpPr>
          <p:nvPr/>
        </p:nvSpPr>
        <p:spPr bwMode="auto">
          <a:xfrm>
            <a:off x="4953000" y="3733800"/>
            <a:ext cx="18288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Microsoft Sans Serif" panose="020B0604020202020204" pitchFamily="34" charset="0"/>
              </a:defRPr>
            </a:lvl1pPr>
            <a:lvl2pPr marL="742950" indent="-285750">
              <a:defRPr sz="2000" b="1">
                <a:solidFill>
                  <a:schemeClr val="tx1"/>
                </a:solidFill>
                <a:latin typeface="Microsoft Sans Serif" panose="020B0604020202020204" pitchFamily="34" charset="0"/>
              </a:defRPr>
            </a:lvl2pPr>
            <a:lvl3pPr marL="1143000" indent="-228600">
              <a:defRPr sz="2000" b="1">
                <a:solidFill>
                  <a:schemeClr val="tx1"/>
                </a:solidFill>
                <a:latin typeface="Microsoft Sans Serif" panose="020B0604020202020204" pitchFamily="34" charset="0"/>
              </a:defRPr>
            </a:lvl3pPr>
            <a:lvl4pPr marL="1600200" indent="-228600">
              <a:defRPr sz="2000" b="1">
                <a:solidFill>
                  <a:schemeClr val="tx1"/>
                </a:solidFill>
                <a:latin typeface="Microsoft Sans Serif" panose="020B0604020202020204" pitchFamily="34" charset="0"/>
              </a:defRPr>
            </a:lvl4pPr>
            <a:lvl5pPr marL="2057400" indent="-228600">
              <a:defRPr sz="2000" b="1">
                <a:solidFill>
                  <a:schemeClr val="tx1"/>
                </a:solidFill>
                <a:latin typeface="Microsoft Sans Serif" panose="020B0604020202020204" pitchFamily="34" charset="0"/>
              </a:defRPr>
            </a:lvl5pPr>
            <a:lvl6pPr marL="2514600" indent="-228600" eaLnBrk="0" fontAlgn="base" hangingPunct="0">
              <a:spcBef>
                <a:spcPct val="50000"/>
              </a:spcBef>
              <a:spcAft>
                <a:spcPct val="0"/>
              </a:spcAft>
              <a:defRPr sz="2000" b="1">
                <a:solidFill>
                  <a:schemeClr val="tx1"/>
                </a:solidFill>
                <a:latin typeface="Microsoft Sans Serif" panose="020B0604020202020204" pitchFamily="34" charset="0"/>
              </a:defRPr>
            </a:lvl6pPr>
            <a:lvl7pPr marL="2971800" indent="-228600" eaLnBrk="0" fontAlgn="base" hangingPunct="0">
              <a:spcBef>
                <a:spcPct val="50000"/>
              </a:spcBef>
              <a:spcAft>
                <a:spcPct val="0"/>
              </a:spcAft>
              <a:defRPr sz="2000" b="1">
                <a:solidFill>
                  <a:schemeClr val="tx1"/>
                </a:solidFill>
                <a:latin typeface="Microsoft Sans Serif" panose="020B0604020202020204" pitchFamily="34" charset="0"/>
              </a:defRPr>
            </a:lvl7pPr>
            <a:lvl8pPr marL="3429000" indent="-228600" eaLnBrk="0" fontAlgn="base" hangingPunct="0">
              <a:spcBef>
                <a:spcPct val="50000"/>
              </a:spcBef>
              <a:spcAft>
                <a:spcPct val="0"/>
              </a:spcAft>
              <a:defRPr sz="2000" b="1">
                <a:solidFill>
                  <a:schemeClr val="tx1"/>
                </a:solidFill>
                <a:latin typeface="Microsoft Sans Serif" panose="020B0604020202020204" pitchFamily="34" charset="0"/>
              </a:defRPr>
            </a:lvl8pPr>
            <a:lvl9pPr marL="3886200" indent="-228600" eaLnBrk="0" fontAlgn="base" hangingPunct="0">
              <a:spcBef>
                <a:spcPct val="50000"/>
              </a:spcBef>
              <a:spcAft>
                <a:spcPct val="0"/>
              </a:spcAft>
              <a:defRPr sz="2000" b="1">
                <a:solidFill>
                  <a:schemeClr val="tx1"/>
                </a:solidFill>
                <a:latin typeface="Microsoft Sans Serif" panose="020B0604020202020204" pitchFamily="34" charset="0"/>
              </a:defRPr>
            </a:lvl9pPr>
          </a:lstStyle>
          <a:p>
            <a:pPr algn="ctr" eaLnBrk="1" hangingPunct="1">
              <a:spcBef>
                <a:spcPct val="0"/>
              </a:spcBef>
            </a:pPr>
            <a:r>
              <a:rPr lang="en-US" altLang="en-US" sz="1400" i="1">
                <a:solidFill>
                  <a:schemeClr val="bg1"/>
                </a:solidFill>
                <a:cs typeface="Times New Roman" panose="02020603050405020304" pitchFamily="18" charset="0"/>
              </a:rPr>
              <a:t>Near Infrared Reflectance Spectroscopy </a:t>
            </a:r>
            <a:endParaRPr lang="en-US" altLang="en-US" sz="1400" i="1">
              <a:solidFill>
                <a:schemeClr val="bg1"/>
              </a:solidFill>
              <a:cs typeface="Arial" panose="020B0604020202020204" pitchFamily="34" charset="0"/>
            </a:endParaRPr>
          </a:p>
        </p:txBody>
      </p:sp>
      <p:sp>
        <p:nvSpPr>
          <p:cNvPr id="26634" name="Text Box 44"/>
          <p:cNvSpPr txBox="1">
            <a:spLocks noChangeArrowheads="1"/>
          </p:cNvSpPr>
          <p:nvPr/>
        </p:nvSpPr>
        <p:spPr bwMode="auto">
          <a:xfrm>
            <a:off x="6629400" y="3467100"/>
            <a:ext cx="1447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Microsoft Sans Serif" panose="020B0604020202020204" pitchFamily="34" charset="0"/>
              </a:defRPr>
            </a:lvl1pPr>
            <a:lvl2pPr marL="742950" indent="-285750">
              <a:defRPr sz="2000" b="1">
                <a:solidFill>
                  <a:schemeClr val="tx1"/>
                </a:solidFill>
                <a:latin typeface="Microsoft Sans Serif" panose="020B0604020202020204" pitchFamily="34" charset="0"/>
              </a:defRPr>
            </a:lvl2pPr>
            <a:lvl3pPr marL="1143000" indent="-228600">
              <a:defRPr sz="2000" b="1">
                <a:solidFill>
                  <a:schemeClr val="tx1"/>
                </a:solidFill>
                <a:latin typeface="Microsoft Sans Serif" panose="020B0604020202020204" pitchFamily="34" charset="0"/>
              </a:defRPr>
            </a:lvl3pPr>
            <a:lvl4pPr marL="1600200" indent="-228600">
              <a:defRPr sz="2000" b="1">
                <a:solidFill>
                  <a:schemeClr val="tx1"/>
                </a:solidFill>
                <a:latin typeface="Microsoft Sans Serif" panose="020B0604020202020204" pitchFamily="34" charset="0"/>
              </a:defRPr>
            </a:lvl4pPr>
            <a:lvl5pPr marL="2057400" indent="-228600">
              <a:defRPr sz="2000" b="1">
                <a:solidFill>
                  <a:schemeClr val="tx1"/>
                </a:solidFill>
                <a:latin typeface="Microsoft Sans Serif" panose="020B0604020202020204" pitchFamily="34" charset="0"/>
              </a:defRPr>
            </a:lvl5pPr>
            <a:lvl6pPr marL="2514600" indent="-228600" eaLnBrk="0" fontAlgn="base" hangingPunct="0">
              <a:spcBef>
                <a:spcPct val="50000"/>
              </a:spcBef>
              <a:spcAft>
                <a:spcPct val="0"/>
              </a:spcAft>
              <a:defRPr sz="2000" b="1">
                <a:solidFill>
                  <a:schemeClr val="tx1"/>
                </a:solidFill>
                <a:latin typeface="Microsoft Sans Serif" panose="020B0604020202020204" pitchFamily="34" charset="0"/>
              </a:defRPr>
            </a:lvl6pPr>
            <a:lvl7pPr marL="2971800" indent="-228600" eaLnBrk="0" fontAlgn="base" hangingPunct="0">
              <a:spcBef>
                <a:spcPct val="50000"/>
              </a:spcBef>
              <a:spcAft>
                <a:spcPct val="0"/>
              </a:spcAft>
              <a:defRPr sz="2000" b="1">
                <a:solidFill>
                  <a:schemeClr val="tx1"/>
                </a:solidFill>
                <a:latin typeface="Microsoft Sans Serif" panose="020B0604020202020204" pitchFamily="34" charset="0"/>
              </a:defRPr>
            </a:lvl7pPr>
            <a:lvl8pPr marL="3429000" indent="-228600" eaLnBrk="0" fontAlgn="base" hangingPunct="0">
              <a:spcBef>
                <a:spcPct val="50000"/>
              </a:spcBef>
              <a:spcAft>
                <a:spcPct val="0"/>
              </a:spcAft>
              <a:defRPr sz="2000" b="1">
                <a:solidFill>
                  <a:schemeClr val="tx1"/>
                </a:solidFill>
                <a:latin typeface="Microsoft Sans Serif" panose="020B0604020202020204" pitchFamily="34" charset="0"/>
              </a:defRPr>
            </a:lvl8pPr>
            <a:lvl9pPr marL="3886200" indent="-228600" eaLnBrk="0" fontAlgn="base" hangingPunct="0">
              <a:spcBef>
                <a:spcPct val="50000"/>
              </a:spcBef>
              <a:spcAft>
                <a:spcPct val="0"/>
              </a:spcAft>
              <a:defRPr sz="2000" b="1">
                <a:solidFill>
                  <a:schemeClr val="tx1"/>
                </a:solidFill>
                <a:latin typeface="Microsoft Sans Serif" panose="020B0604020202020204" pitchFamily="34" charset="0"/>
              </a:defRPr>
            </a:lvl9pPr>
          </a:lstStyle>
          <a:p>
            <a:pPr algn="ctr" eaLnBrk="1" hangingPunct="1"/>
            <a:r>
              <a:rPr lang="en-US" altLang="en-US"/>
              <a:t>XRF</a:t>
            </a:r>
          </a:p>
        </p:txBody>
      </p:sp>
      <p:sp>
        <p:nvSpPr>
          <p:cNvPr id="26636" name="Rectangle 46"/>
          <p:cNvSpPr>
            <a:spLocks noChangeArrowheads="1"/>
          </p:cNvSpPr>
          <p:nvPr/>
        </p:nvSpPr>
        <p:spPr bwMode="auto">
          <a:xfrm>
            <a:off x="1447800" y="5408613"/>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Microsoft Sans Serif" panose="020B0604020202020204" pitchFamily="34" charset="0"/>
              </a:defRPr>
            </a:lvl1pPr>
            <a:lvl2pPr marL="742950" indent="-285750">
              <a:defRPr sz="2000" b="1">
                <a:solidFill>
                  <a:schemeClr val="tx1"/>
                </a:solidFill>
                <a:latin typeface="Microsoft Sans Serif" panose="020B0604020202020204" pitchFamily="34" charset="0"/>
              </a:defRPr>
            </a:lvl2pPr>
            <a:lvl3pPr marL="1143000" indent="-228600">
              <a:defRPr sz="2000" b="1">
                <a:solidFill>
                  <a:schemeClr val="tx1"/>
                </a:solidFill>
                <a:latin typeface="Microsoft Sans Serif" panose="020B0604020202020204" pitchFamily="34" charset="0"/>
              </a:defRPr>
            </a:lvl3pPr>
            <a:lvl4pPr marL="1600200" indent="-228600">
              <a:defRPr sz="2000" b="1">
                <a:solidFill>
                  <a:schemeClr val="tx1"/>
                </a:solidFill>
                <a:latin typeface="Microsoft Sans Serif" panose="020B0604020202020204" pitchFamily="34" charset="0"/>
              </a:defRPr>
            </a:lvl4pPr>
            <a:lvl5pPr marL="2057400" indent="-228600">
              <a:defRPr sz="2000" b="1">
                <a:solidFill>
                  <a:schemeClr val="tx1"/>
                </a:solidFill>
                <a:latin typeface="Microsoft Sans Serif" panose="020B0604020202020204" pitchFamily="34" charset="0"/>
              </a:defRPr>
            </a:lvl5pPr>
            <a:lvl6pPr marL="2514600" indent="-228600" eaLnBrk="0" fontAlgn="base" hangingPunct="0">
              <a:spcBef>
                <a:spcPct val="50000"/>
              </a:spcBef>
              <a:spcAft>
                <a:spcPct val="0"/>
              </a:spcAft>
              <a:defRPr sz="2000" b="1">
                <a:solidFill>
                  <a:schemeClr val="tx1"/>
                </a:solidFill>
                <a:latin typeface="Microsoft Sans Serif" panose="020B0604020202020204" pitchFamily="34" charset="0"/>
              </a:defRPr>
            </a:lvl6pPr>
            <a:lvl7pPr marL="2971800" indent="-228600" eaLnBrk="0" fontAlgn="base" hangingPunct="0">
              <a:spcBef>
                <a:spcPct val="50000"/>
              </a:spcBef>
              <a:spcAft>
                <a:spcPct val="0"/>
              </a:spcAft>
              <a:defRPr sz="2000" b="1">
                <a:solidFill>
                  <a:schemeClr val="tx1"/>
                </a:solidFill>
                <a:latin typeface="Microsoft Sans Serif" panose="020B0604020202020204" pitchFamily="34" charset="0"/>
              </a:defRPr>
            </a:lvl7pPr>
            <a:lvl8pPr marL="3429000" indent="-228600" eaLnBrk="0" fontAlgn="base" hangingPunct="0">
              <a:spcBef>
                <a:spcPct val="50000"/>
              </a:spcBef>
              <a:spcAft>
                <a:spcPct val="0"/>
              </a:spcAft>
              <a:defRPr sz="2000" b="1">
                <a:solidFill>
                  <a:schemeClr val="tx1"/>
                </a:solidFill>
                <a:latin typeface="Microsoft Sans Serif" panose="020B0604020202020204" pitchFamily="34" charset="0"/>
              </a:defRPr>
            </a:lvl8pPr>
            <a:lvl9pPr marL="3886200" indent="-228600" eaLnBrk="0" fontAlgn="base" hangingPunct="0">
              <a:spcBef>
                <a:spcPct val="50000"/>
              </a:spcBef>
              <a:spcAft>
                <a:spcPct val="0"/>
              </a:spcAft>
              <a:defRPr sz="2000" b="1">
                <a:solidFill>
                  <a:schemeClr val="tx1"/>
                </a:solidFill>
                <a:latin typeface="Microsoft Sans Serif" panose="020B0604020202020204" pitchFamily="34" charset="0"/>
              </a:defRPr>
            </a:lvl9pPr>
          </a:lstStyle>
          <a:p>
            <a:pPr algn="ctr" eaLnBrk="1" hangingPunct="1">
              <a:spcBef>
                <a:spcPct val="0"/>
              </a:spcBef>
            </a:pPr>
            <a:r>
              <a:rPr lang="en-US" altLang="en-US" sz="1400" i="1">
                <a:solidFill>
                  <a:schemeClr val="bg1"/>
                </a:solidFill>
                <a:cs typeface="Arial" panose="020B0604020202020204" pitchFamily="34" charset="0"/>
              </a:rPr>
              <a:t>Colorimetric</a:t>
            </a:r>
          </a:p>
        </p:txBody>
      </p:sp>
      <p:sp>
        <p:nvSpPr>
          <p:cNvPr id="26637" name="Rectangle 47"/>
          <p:cNvSpPr>
            <a:spLocks noChangeArrowheads="1"/>
          </p:cNvSpPr>
          <p:nvPr/>
        </p:nvSpPr>
        <p:spPr bwMode="auto">
          <a:xfrm>
            <a:off x="2743200" y="4854575"/>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Microsoft Sans Serif" panose="020B0604020202020204" pitchFamily="34" charset="0"/>
              </a:defRPr>
            </a:lvl1pPr>
            <a:lvl2pPr marL="742950" indent="-285750">
              <a:defRPr sz="2000" b="1">
                <a:solidFill>
                  <a:schemeClr val="tx1"/>
                </a:solidFill>
                <a:latin typeface="Microsoft Sans Serif" panose="020B0604020202020204" pitchFamily="34" charset="0"/>
              </a:defRPr>
            </a:lvl2pPr>
            <a:lvl3pPr marL="1143000" indent="-228600">
              <a:defRPr sz="2000" b="1">
                <a:solidFill>
                  <a:schemeClr val="tx1"/>
                </a:solidFill>
                <a:latin typeface="Microsoft Sans Serif" panose="020B0604020202020204" pitchFamily="34" charset="0"/>
              </a:defRPr>
            </a:lvl3pPr>
            <a:lvl4pPr marL="1600200" indent="-228600">
              <a:defRPr sz="2000" b="1">
                <a:solidFill>
                  <a:schemeClr val="tx1"/>
                </a:solidFill>
                <a:latin typeface="Microsoft Sans Serif" panose="020B0604020202020204" pitchFamily="34" charset="0"/>
              </a:defRPr>
            </a:lvl4pPr>
            <a:lvl5pPr marL="2057400" indent="-228600">
              <a:defRPr sz="2000" b="1">
                <a:solidFill>
                  <a:schemeClr val="tx1"/>
                </a:solidFill>
                <a:latin typeface="Microsoft Sans Serif" panose="020B0604020202020204" pitchFamily="34" charset="0"/>
              </a:defRPr>
            </a:lvl5pPr>
            <a:lvl6pPr marL="2514600" indent="-228600" eaLnBrk="0" fontAlgn="base" hangingPunct="0">
              <a:spcBef>
                <a:spcPct val="50000"/>
              </a:spcBef>
              <a:spcAft>
                <a:spcPct val="0"/>
              </a:spcAft>
              <a:defRPr sz="2000" b="1">
                <a:solidFill>
                  <a:schemeClr val="tx1"/>
                </a:solidFill>
                <a:latin typeface="Microsoft Sans Serif" panose="020B0604020202020204" pitchFamily="34" charset="0"/>
              </a:defRPr>
            </a:lvl6pPr>
            <a:lvl7pPr marL="2971800" indent="-228600" eaLnBrk="0" fontAlgn="base" hangingPunct="0">
              <a:spcBef>
                <a:spcPct val="50000"/>
              </a:spcBef>
              <a:spcAft>
                <a:spcPct val="0"/>
              </a:spcAft>
              <a:defRPr sz="2000" b="1">
                <a:solidFill>
                  <a:schemeClr val="tx1"/>
                </a:solidFill>
                <a:latin typeface="Microsoft Sans Serif" panose="020B0604020202020204" pitchFamily="34" charset="0"/>
              </a:defRPr>
            </a:lvl7pPr>
            <a:lvl8pPr marL="3429000" indent="-228600" eaLnBrk="0" fontAlgn="base" hangingPunct="0">
              <a:spcBef>
                <a:spcPct val="50000"/>
              </a:spcBef>
              <a:spcAft>
                <a:spcPct val="0"/>
              </a:spcAft>
              <a:defRPr sz="2000" b="1">
                <a:solidFill>
                  <a:schemeClr val="tx1"/>
                </a:solidFill>
                <a:latin typeface="Microsoft Sans Serif" panose="020B0604020202020204" pitchFamily="34" charset="0"/>
              </a:defRPr>
            </a:lvl8pPr>
            <a:lvl9pPr marL="3886200" indent="-228600" eaLnBrk="0" fontAlgn="base" hangingPunct="0">
              <a:spcBef>
                <a:spcPct val="50000"/>
              </a:spcBef>
              <a:spcAft>
                <a:spcPct val="0"/>
              </a:spcAft>
              <a:defRPr sz="2000" b="1">
                <a:solidFill>
                  <a:schemeClr val="tx1"/>
                </a:solidFill>
                <a:latin typeface="Microsoft Sans Serif" panose="020B0604020202020204" pitchFamily="34" charset="0"/>
              </a:defRPr>
            </a:lvl9pPr>
          </a:lstStyle>
          <a:p>
            <a:pPr algn="ctr" eaLnBrk="1" hangingPunct="1">
              <a:spcBef>
                <a:spcPct val="0"/>
              </a:spcBef>
            </a:pPr>
            <a:r>
              <a:rPr lang="en-US" altLang="en-US" sz="1400" i="1">
                <a:solidFill>
                  <a:schemeClr val="bg1"/>
                </a:solidFill>
                <a:cs typeface="Arial" panose="020B0604020202020204" pitchFamily="34" charset="0"/>
              </a:rPr>
              <a:t>Image Analyzer</a:t>
            </a:r>
          </a:p>
        </p:txBody>
      </p:sp>
      <p:sp>
        <p:nvSpPr>
          <p:cNvPr id="26638" name="Text Box 48"/>
          <p:cNvSpPr txBox="1">
            <a:spLocks noChangeArrowheads="1"/>
          </p:cNvSpPr>
          <p:nvPr/>
        </p:nvSpPr>
        <p:spPr bwMode="auto">
          <a:xfrm>
            <a:off x="1143000" y="6110288"/>
            <a:ext cx="990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Microsoft Sans Serif" panose="020B0604020202020204" pitchFamily="34" charset="0"/>
              </a:defRPr>
            </a:lvl1pPr>
            <a:lvl2pPr marL="742950" indent="-285750">
              <a:defRPr sz="2000" b="1">
                <a:solidFill>
                  <a:schemeClr val="tx1"/>
                </a:solidFill>
                <a:latin typeface="Microsoft Sans Serif" panose="020B0604020202020204" pitchFamily="34" charset="0"/>
              </a:defRPr>
            </a:lvl2pPr>
            <a:lvl3pPr marL="1143000" indent="-228600">
              <a:defRPr sz="2000" b="1">
                <a:solidFill>
                  <a:schemeClr val="tx1"/>
                </a:solidFill>
                <a:latin typeface="Microsoft Sans Serif" panose="020B0604020202020204" pitchFamily="34" charset="0"/>
              </a:defRPr>
            </a:lvl3pPr>
            <a:lvl4pPr marL="1600200" indent="-228600">
              <a:defRPr sz="2000" b="1">
                <a:solidFill>
                  <a:schemeClr val="tx1"/>
                </a:solidFill>
                <a:latin typeface="Microsoft Sans Serif" panose="020B0604020202020204" pitchFamily="34" charset="0"/>
              </a:defRPr>
            </a:lvl4pPr>
            <a:lvl5pPr marL="2057400" indent="-228600">
              <a:defRPr sz="2000" b="1">
                <a:solidFill>
                  <a:schemeClr val="tx1"/>
                </a:solidFill>
                <a:latin typeface="Microsoft Sans Serif" panose="020B0604020202020204" pitchFamily="34" charset="0"/>
              </a:defRPr>
            </a:lvl5pPr>
            <a:lvl6pPr marL="2514600" indent="-228600" eaLnBrk="0" fontAlgn="base" hangingPunct="0">
              <a:spcBef>
                <a:spcPct val="50000"/>
              </a:spcBef>
              <a:spcAft>
                <a:spcPct val="0"/>
              </a:spcAft>
              <a:defRPr sz="2000" b="1">
                <a:solidFill>
                  <a:schemeClr val="tx1"/>
                </a:solidFill>
                <a:latin typeface="Microsoft Sans Serif" panose="020B0604020202020204" pitchFamily="34" charset="0"/>
              </a:defRPr>
            </a:lvl6pPr>
            <a:lvl7pPr marL="2971800" indent="-228600" eaLnBrk="0" fontAlgn="base" hangingPunct="0">
              <a:spcBef>
                <a:spcPct val="50000"/>
              </a:spcBef>
              <a:spcAft>
                <a:spcPct val="0"/>
              </a:spcAft>
              <a:defRPr sz="2000" b="1">
                <a:solidFill>
                  <a:schemeClr val="tx1"/>
                </a:solidFill>
                <a:latin typeface="Microsoft Sans Serif" panose="020B0604020202020204" pitchFamily="34" charset="0"/>
              </a:defRPr>
            </a:lvl7pPr>
            <a:lvl8pPr marL="3429000" indent="-228600" eaLnBrk="0" fontAlgn="base" hangingPunct="0">
              <a:spcBef>
                <a:spcPct val="50000"/>
              </a:spcBef>
              <a:spcAft>
                <a:spcPct val="0"/>
              </a:spcAft>
              <a:defRPr sz="2000" b="1">
                <a:solidFill>
                  <a:schemeClr val="tx1"/>
                </a:solidFill>
                <a:latin typeface="Microsoft Sans Serif" panose="020B0604020202020204" pitchFamily="34" charset="0"/>
              </a:defRPr>
            </a:lvl8pPr>
            <a:lvl9pPr marL="3886200" indent="-228600" eaLnBrk="0" fontAlgn="base" hangingPunct="0">
              <a:spcBef>
                <a:spcPct val="50000"/>
              </a:spcBef>
              <a:spcAft>
                <a:spcPct val="0"/>
              </a:spcAft>
              <a:defRPr sz="2000" b="1">
                <a:solidFill>
                  <a:schemeClr val="tx1"/>
                </a:solidFill>
                <a:latin typeface="Microsoft Sans Serif" panose="020B0604020202020204" pitchFamily="34" charset="0"/>
              </a:defRPr>
            </a:lvl9pPr>
          </a:lstStyle>
          <a:p>
            <a:pPr algn="ctr" eaLnBrk="1" hangingPunct="1"/>
            <a:r>
              <a:rPr lang="en-US" altLang="en-US" sz="2800"/>
              <a:t>2005</a:t>
            </a:r>
          </a:p>
        </p:txBody>
      </p:sp>
      <p:sp>
        <p:nvSpPr>
          <p:cNvPr id="26639" name="Text Box 49"/>
          <p:cNvSpPr txBox="1">
            <a:spLocks noChangeArrowheads="1"/>
          </p:cNvSpPr>
          <p:nvPr/>
        </p:nvSpPr>
        <p:spPr bwMode="auto">
          <a:xfrm>
            <a:off x="7086600" y="6110288"/>
            <a:ext cx="990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Microsoft Sans Serif" panose="020B0604020202020204" pitchFamily="34" charset="0"/>
              </a:defRPr>
            </a:lvl1pPr>
            <a:lvl2pPr marL="742950" indent="-285750">
              <a:defRPr sz="2000" b="1">
                <a:solidFill>
                  <a:schemeClr val="tx1"/>
                </a:solidFill>
                <a:latin typeface="Microsoft Sans Serif" panose="020B0604020202020204" pitchFamily="34" charset="0"/>
              </a:defRPr>
            </a:lvl2pPr>
            <a:lvl3pPr marL="1143000" indent="-228600">
              <a:defRPr sz="2000" b="1">
                <a:solidFill>
                  <a:schemeClr val="tx1"/>
                </a:solidFill>
                <a:latin typeface="Microsoft Sans Serif" panose="020B0604020202020204" pitchFamily="34" charset="0"/>
              </a:defRPr>
            </a:lvl3pPr>
            <a:lvl4pPr marL="1600200" indent="-228600">
              <a:defRPr sz="2000" b="1">
                <a:solidFill>
                  <a:schemeClr val="tx1"/>
                </a:solidFill>
                <a:latin typeface="Microsoft Sans Serif" panose="020B0604020202020204" pitchFamily="34" charset="0"/>
              </a:defRPr>
            </a:lvl4pPr>
            <a:lvl5pPr marL="2057400" indent="-228600">
              <a:defRPr sz="2000" b="1">
                <a:solidFill>
                  <a:schemeClr val="tx1"/>
                </a:solidFill>
                <a:latin typeface="Microsoft Sans Serif" panose="020B0604020202020204" pitchFamily="34" charset="0"/>
              </a:defRPr>
            </a:lvl5pPr>
            <a:lvl6pPr marL="2514600" indent="-228600" eaLnBrk="0" fontAlgn="base" hangingPunct="0">
              <a:spcBef>
                <a:spcPct val="50000"/>
              </a:spcBef>
              <a:spcAft>
                <a:spcPct val="0"/>
              </a:spcAft>
              <a:defRPr sz="2000" b="1">
                <a:solidFill>
                  <a:schemeClr val="tx1"/>
                </a:solidFill>
                <a:latin typeface="Microsoft Sans Serif" panose="020B0604020202020204" pitchFamily="34" charset="0"/>
              </a:defRPr>
            </a:lvl6pPr>
            <a:lvl7pPr marL="2971800" indent="-228600" eaLnBrk="0" fontAlgn="base" hangingPunct="0">
              <a:spcBef>
                <a:spcPct val="50000"/>
              </a:spcBef>
              <a:spcAft>
                <a:spcPct val="0"/>
              </a:spcAft>
              <a:defRPr sz="2000" b="1">
                <a:solidFill>
                  <a:schemeClr val="tx1"/>
                </a:solidFill>
                <a:latin typeface="Microsoft Sans Serif" panose="020B0604020202020204" pitchFamily="34" charset="0"/>
              </a:defRPr>
            </a:lvl7pPr>
            <a:lvl8pPr marL="3429000" indent="-228600" eaLnBrk="0" fontAlgn="base" hangingPunct="0">
              <a:spcBef>
                <a:spcPct val="50000"/>
              </a:spcBef>
              <a:spcAft>
                <a:spcPct val="0"/>
              </a:spcAft>
              <a:defRPr sz="2000" b="1">
                <a:solidFill>
                  <a:schemeClr val="tx1"/>
                </a:solidFill>
                <a:latin typeface="Microsoft Sans Serif" panose="020B0604020202020204" pitchFamily="34" charset="0"/>
              </a:defRPr>
            </a:lvl8pPr>
            <a:lvl9pPr marL="3886200" indent="-228600" eaLnBrk="0" fontAlgn="base" hangingPunct="0">
              <a:spcBef>
                <a:spcPct val="50000"/>
              </a:spcBef>
              <a:spcAft>
                <a:spcPct val="0"/>
              </a:spcAft>
              <a:defRPr sz="2000" b="1">
                <a:solidFill>
                  <a:schemeClr val="tx1"/>
                </a:solidFill>
                <a:latin typeface="Microsoft Sans Serif" panose="020B0604020202020204" pitchFamily="34" charset="0"/>
              </a:defRPr>
            </a:lvl9pPr>
          </a:lstStyle>
          <a:p>
            <a:pPr algn="ctr" eaLnBrk="1" hangingPunct="1"/>
            <a:r>
              <a:rPr lang="en-US" altLang="en-US" sz="2800"/>
              <a:t>2010</a:t>
            </a:r>
          </a:p>
        </p:txBody>
      </p:sp>
      <p:sp>
        <p:nvSpPr>
          <p:cNvPr id="26640" name="Rectangle 53"/>
          <p:cNvSpPr>
            <a:spLocks noChangeArrowheads="1"/>
          </p:cNvSpPr>
          <p:nvPr/>
        </p:nvSpPr>
        <p:spPr bwMode="auto">
          <a:xfrm>
            <a:off x="0" y="152400"/>
            <a:ext cx="9144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b="1">
                <a:solidFill>
                  <a:schemeClr val="tx1"/>
                </a:solidFill>
                <a:latin typeface="Microsoft Sans Serif" panose="020B0604020202020204" pitchFamily="34" charset="0"/>
              </a:defRPr>
            </a:lvl1pPr>
            <a:lvl2pPr marL="742950" indent="-285750">
              <a:defRPr sz="2000" b="1">
                <a:solidFill>
                  <a:schemeClr val="tx1"/>
                </a:solidFill>
                <a:latin typeface="Microsoft Sans Serif" panose="020B0604020202020204" pitchFamily="34" charset="0"/>
              </a:defRPr>
            </a:lvl2pPr>
            <a:lvl3pPr marL="1143000" indent="-228600">
              <a:defRPr sz="2000" b="1">
                <a:solidFill>
                  <a:schemeClr val="tx1"/>
                </a:solidFill>
                <a:latin typeface="Microsoft Sans Serif" panose="020B0604020202020204" pitchFamily="34" charset="0"/>
              </a:defRPr>
            </a:lvl3pPr>
            <a:lvl4pPr marL="1600200" indent="-228600">
              <a:defRPr sz="2000" b="1">
                <a:solidFill>
                  <a:schemeClr val="tx1"/>
                </a:solidFill>
                <a:latin typeface="Microsoft Sans Serif" panose="020B0604020202020204" pitchFamily="34" charset="0"/>
              </a:defRPr>
            </a:lvl4pPr>
            <a:lvl5pPr marL="2057400" indent="-228600">
              <a:defRPr sz="2000" b="1">
                <a:solidFill>
                  <a:schemeClr val="tx1"/>
                </a:solidFill>
                <a:latin typeface="Microsoft Sans Serif" panose="020B0604020202020204" pitchFamily="34" charset="0"/>
              </a:defRPr>
            </a:lvl5pPr>
            <a:lvl6pPr marL="2514600" indent="-228600" eaLnBrk="0" fontAlgn="base" hangingPunct="0">
              <a:spcBef>
                <a:spcPct val="50000"/>
              </a:spcBef>
              <a:spcAft>
                <a:spcPct val="0"/>
              </a:spcAft>
              <a:defRPr sz="2000" b="1">
                <a:solidFill>
                  <a:schemeClr val="tx1"/>
                </a:solidFill>
                <a:latin typeface="Microsoft Sans Serif" panose="020B0604020202020204" pitchFamily="34" charset="0"/>
              </a:defRPr>
            </a:lvl6pPr>
            <a:lvl7pPr marL="2971800" indent="-228600" eaLnBrk="0" fontAlgn="base" hangingPunct="0">
              <a:spcBef>
                <a:spcPct val="50000"/>
              </a:spcBef>
              <a:spcAft>
                <a:spcPct val="0"/>
              </a:spcAft>
              <a:defRPr sz="2000" b="1">
                <a:solidFill>
                  <a:schemeClr val="tx1"/>
                </a:solidFill>
                <a:latin typeface="Microsoft Sans Serif" panose="020B0604020202020204" pitchFamily="34" charset="0"/>
              </a:defRPr>
            </a:lvl7pPr>
            <a:lvl8pPr marL="3429000" indent="-228600" eaLnBrk="0" fontAlgn="base" hangingPunct="0">
              <a:spcBef>
                <a:spcPct val="50000"/>
              </a:spcBef>
              <a:spcAft>
                <a:spcPct val="0"/>
              </a:spcAft>
              <a:defRPr sz="2000" b="1">
                <a:solidFill>
                  <a:schemeClr val="tx1"/>
                </a:solidFill>
                <a:latin typeface="Microsoft Sans Serif" panose="020B0604020202020204" pitchFamily="34" charset="0"/>
              </a:defRPr>
            </a:lvl8pPr>
            <a:lvl9pPr marL="3886200" indent="-228600" eaLnBrk="0" fontAlgn="base" hangingPunct="0">
              <a:spcBef>
                <a:spcPct val="50000"/>
              </a:spcBef>
              <a:spcAft>
                <a:spcPct val="0"/>
              </a:spcAft>
              <a:defRPr sz="2000" b="1">
                <a:solidFill>
                  <a:schemeClr val="tx1"/>
                </a:solidFill>
                <a:latin typeface="Microsoft Sans Serif" panose="020B0604020202020204" pitchFamily="34" charset="0"/>
              </a:defRPr>
            </a:lvl9pPr>
          </a:lstStyle>
          <a:p>
            <a:pPr algn="ctr" eaLnBrk="1" hangingPunct="1">
              <a:spcBef>
                <a:spcPct val="0"/>
              </a:spcBef>
            </a:pPr>
            <a:r>
              <a:rPr lang="en-AU" altLang="en-US" sz="3200" i="1" dirty="0">
                <a:solidFill>
                  <a:schemeClr val="tx2"/>
                </a:solidFill>
              </a:rPr>
              <a:t>Development of High-Throughput Methods</a:t>
            </a:r>
          </a:p>
        </p:txBody>
      </p:sp>
      <p:sp>
        <p:nvSpPr>
          <p:cNvPr id="26641" name="Line 22"/>
          <p:cNvSpPr>
            <a:spLocks noChangeShapeType="1"/>
          </p:cNvSpPr>
          <p:nvPr/>
        </p:nvSpPr>
        <p:spPr bwMode="auto">
          <a:xfrm flipV="1">
            <a:off x="914400" y="1905000"/>
            <a:ext cx="0" cy="419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26642" name="Line 23"/>
          <p:cNvSpPr>
            <a:spLocks noChangeShapeType="1"/>
          </p:cNvSpPr>
          <p:nvPr/>
        </p:nvSpPr>
        <p:spPr bwMode="auto">
          <a:xfrm>
            <a:off x="914400" y="6096000"/>
            <a:ext cx="7391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26643" name="Line 24"/>
          <p:cNvSpPr>
            <a:spLocks noChangeShapeType="1"/>
          </p:cNvSpPr>
          <p:nvPr/>
        </p:nvSpPr>
        <p:spPr bwMode="auto">
          <a:xfrm flipV="1">
            <a:off x="8334703" y="1889125"/>
            <a:ext cx="0" cy="419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26644" name="Text Box 48"/>
          <p:cNvSpPr txBox="1">
            <a:spLocks noChangeArrowheads="1"/>
          </p:cNvSpPr>
          <p:nvPr/>
        </p:nvSpPr>
        <p:spPr bwMode="auto">
          <a:xfrm>
            <a:off x="8229600" y="19050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Microsoft Sans Serif" panose="020B0604020202020204" pitchFamily="34" charset="0"/>
              </a:defRPr>
            </a:lvl1pPr>
            <a:lvl2pPr marL="742950" indent="-285750">
              <a:defRPr sz="2000" b="1">
                <a:solidFill>
                  <a:schemeClr val="tx1"/>
                </a:solidFill>
                <a:latin typeface="Microsoft Sans Serif" panose="020B0604020202020204" pitchFamily="34" charset="0"/>
              </a:defRPr>
            </a:lvl2pPr>
            <a:lvl3pPr marL="1143000" indent="-228600">
              <a:defRPr sz="2000" b="1">
                <a:solidFill>
                  <a:schemeClr val="tx1"/>
                </a:solidFill>
                <a:latin typeface="Microsoft Sans Serif" panose="020B0604020202020204" pitchFamily="34" charset="0"/>
              </a:defRPr>
            </a:lvl3pPr>
            <a:lvl4pPr marL="1600200" indent="-228600">
              <a:defRPr sz="2000" b="1">
                <a:solidFill>
                  <a:schemeClr val="tx1"/>
                </a:solidFill>
                <a:latin typeface="Microsoft Sans Serif" panose="020B0604020202020204" pitchFamily="34" charset="0"/>
              </a:defRPr>
            </a:lvl4pPr>
            <a:lvl5pPr marL="2057400" indent="-228600">
              <a:defRPr sz="2000" b="1">
                <a:solidFill>
                  <a:schemeClr val="tx1"/>
                </a:solidFill>
                <a:latin typeface="Microsoft Sans Serif" panose="020B0604020202020204" pitchFamily="34" charset="0"/>
              </a:defRPr>
            </a:lvl5pPr>
            <a:lvl6pPr marL="2514600" indent="-228600" eaLnBrk="0" fontAlgn="base" hangingPunct="0">
              <a:spcBef>
                <a:spcPct val="50000"/>
              </a:spcBef>
              <a:spcAft>
                <a:spcPct val="0"/>
              </a:spcAft>
              <a:defRPr sz="2000" b="1">
                <a:solidFill>
                  <a:schemeClr val="tx1"/>
                </a:solidFill>
                <a:latin typeface="Microsoft Sans Serif" panose="020B0604020202020204" pitchFamily="34" charset="0"/>
              </a:defRPr>
            </a:lvl6pPr>
            <a:lvl7pPr marL="2971800" indent="-228600" eaLnBrk="0" fontAlgn="base" hangingPunct="0">
              <a:spcBef>
                <a:spcPct val="50000"/>
              </a:spcBef>
              <a:spcAft>
                <a:spcPct val="0"/>
              </a:spcAft>
              <a:defRPr sz="2000" b="1">
                <a:solidFill>
                  <a:schemeClr val="tx1"/>
                </a:solidFill>
                <a:latin typeface="Microsoft Sans Serif" panose="020B0604020202020204" pitchFamily="34" charset="0"/>
              </a:defRPr>
            </a:lvl7pPr>
            <a:lvl8pPr marL="3429000" indent="-228600" eaLnBrk="0" fontAlgn="base" hangingPunct="0">
              <a:spcBef>
                <a:spcPct val="50000"/>
              </a:spcBef>
              <a:spcAft>
                <a:spcPct val="0"/>
              </a:spcAft>
              <a:defRPr sz="2000" b="1">
                <a:solidFill>
                  <a:schemeClr val="tx1"/>
                </a:solidFill>
                <a:latin typeface="Microsoft Sans Serif" panose="020B0604020202020204" pitchFamily="34" charset="0"/>
              </a:defRPr>
            </a:lvl8pPr>
            <a:lvl9pPr marL="3886200" indent="-228600" eaLnBrk="0" fontAlgn="base" hangingPunct="0">
              <a:spcBef>
                <a:spcPct val="50000"/>
              </a:spcBef>
              <a:spcAft>
                <a:spcPct val="0"/>
              </a:spcAft>
              <a:defRPr sz="2000" b="1">
                <a:solidFill>
                  <a:schemeClr val="tx1"/>
                </a:solidFill>
                <a:latin typeface="Microsoft Sans Serif" panose="020B0604020202020204" pitchFamily="34" charset="0"/>
              </a:defRPr>
            </a:lvl9pPr>
          </a:lstStyle>
          <a:p>
            <a:pPr algn="ctr" eaLnBrk="1" hangingPunct="1"/>
            <a:r>
              <a:rPr lang="en-US" altLang="en-US" sz="2400" dirty="0"/>
              <a:t>3</a:t>
            </a:r>
            <a:r>
              <a:rPr lang="en-US" altLang="en-US" sz="2400" dirty="0" smtClean="0"/>
              <a:t>00</a:t>
            </a:r>
            <a:endParaRPr lang="en-US" altLang="en-US" sz="2400" dirty="0"/>
          </a:p>
        </p:txBody>
      </p:sp>
      <p:sp>
        <p:nvSpPr>
          <p:cNvPr id="26645" name="Text Box 48"/>
          <p:cNvSpPr txBox="1">
            <a:spLocks noChangeArrowheads="1"/>
          </p:cNvSpPr>
          <p:nvPr/>
        </p:nvSpPr>
        <p:spPr bwMode="auto">
          <a:xfrm>
            <a:off x="8229600" y="36576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Microsoft Sans Serif" panose="020B0604020202020204" pitchFamily="34" charset="0"/>
              </a:defRPr>
            </a:lvl1pPr>
            <a:lvl2pPr marL="742950" indent="-285750">
              <a:defRPr sz="2000" b="1">
                <a:solidFill>
                  <a:schemeClr val="tx1"/>
                </a:solidFill>
                <a:latin typeface="Microsoft Sans Serif" panose="020B0604020202020204" pitchFamily="34" charset="0"/>
              </a:defRPr>
            </a:lvl2pPr>
            <a:lvl3pPr marL="1143000" indent="-228600">
              <a:defRPr sz="2000" b="1">
                <a:solidFill>
                  <a:schemeClr val="tx1"/>
                </a:solidFill>
                <a:latin typeface="Microsoft Sans Serif" panose="020B0604020202020204" pitchFamily="34" charset="0"/>
              </a:defRPr>
            </a:lvl3pPr>
            <a:lvl4pPr marL="1600200" indent="-228600">
              <a:defRPr sz="2000" b="1">
                <a:solidFill>
                  <a:schemeClr val="tx1"/>
                </a:solidFill>
                <a:latin typeface="Microsoft Sans Serif" panose="020B0604020202020204" pitchFamily="34" charset="0"/>
              </a:defRPr>
            </a:lvl4pPr>
            <a:lvl5pPr marL="2057400" indent="-228600">
              <a:defRPr sz="2000" b="1">
                <a:solidFill>
                  <a:schemeClr val="tx1"/>
                </a:solidFill>
                <a:latin typeface="Microsoft Sans Serif" panose="020B0604020202020204" pitchFamily="34" charset="0"/>
              </a:defRPr>
            </a:lvl5pPr>
            <a:lvl6pPr marL="2514600" indent="-228600" eaLnBrk="0" fontAlgn="base" hangingPunct="0">
              <a:spcBef>
                <a:spcPct val="50000"/>
              </a:spcBef>
              <a:spcAft>
                <a:spcPct val="0"/>
              </a:spcAft>
              <a:defRPr sz="2000" b="1">
                <a:solidFill>
                  <a:schemeClr val="tx1"/>
                </a:solidFill>
                <a:latin typeface="Microsoft Sans Serif" panose="020B0604020202020204" pitchFamily="34" charset="0"/>
              </a:defRPr>
            </a:lvl6pPr>
            <a:lvl7pPr marL="2971800" indent="-228600" eaLnBrk="0" fontAlgn="base" hangingPunct="0">
              <a:spcBef>
                <a:spcPct val="50000"/>
              </a:spcBef>
              <a:spcAft>
                <a:spcPct val="0"/>
              </a:spcAft>
              <a:defRPr sz="2000" b="1">
                <a:solidFill>
                  <a:schemeClr val="tx1"/>
                </a:solidFill>
                <a:latin typeface="Microsoft Sans Serif" panose="020B0604020202020204" pitchFamily="34" charset="0"/>
              </a:defRPr>
            </a:lvl7pPr>
            <a:lvl8pPr marL="3429000" indent="-228600" eaLnBrk="0" fontAlgn="base" hangingPunct="0">
              <a:spcBef>
                <a:spcPct val="50000"/>
              </a:spcBef>
              <a:spcAft>
                <a:spcPct val="0"/>
              </a:spcAft>
              <a:defRPr sz="2000" b="1">
                <a:solidFill>
                  <a:schemeClr val="tx1"/>
                </a:solidFill>
                <a:latin typeface="Microsoft Sans Serif" panose="020B0604020202020204" pitchFamily="34" charset="0"/>
              </a:defRPr>
            </a:lvl8pPr>
            <a:lvl9pPr marL="3886200" indent="-228600" eaLnBrk="0" fontAlgn="base" hangingPunct="0">
              <a:spcBef>
                <a:spcPct val="50000"/>
              </a:spcBef>
              <a:spcAft>
                <a:spcPct val="0"/>
              </a:spcAft>
              <a:defRPr sz="2000" b="1">
                <a:solidFill>
                  <a:schemeClr val="tx1"/>
                </a:solidFill>
                <a:latin typeface="Microsoft Sans Serif" panose="020B0604020202020204" pitchFamily="34" charset="0"/>
              </a:defRPr>
            </a:lvl9pPr>
          </a:lstStyle>
          <a:p>
            <a:pPr algn="ctr" eaLnBrk="1" hangingPunct="1"/>
            <a:r>
              <a:rPr lang="en-US" altLang="en-US" sz="2400" dirty="0"/>
              <a:t>2</a:t>
            </a:r>
            <a:r>
              <a:rPr lang="en-US" altLang="en-US" sz="2400" dirty="0" smtClean="0"/>
              <a:t>00</a:t>
            </a:r>
            <a:endParaRPr lang="en-US" altLang="en-US" sz="2400" dirty="0"/>
          </a:p>
        </p:txBody>
      </p:sp>
      <p:sp>
        <p:nvSpPr>
          <p:cNvPr id="26646" name="Text Box 48"/>
          <p:cNvSpPr txBox="1">
            <a:spLocks noChangeArrowheads="1"/>
          </p:cNvSpPr>
          <p:nvPr/>
        </p:nvSpPr>
        <p:spPr bwMode="auto">
          <a:xfrm>
            <a:off x="7620000" y="1066800"/>
            <a:ext cx="144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Microsoft Sans Serif" panose="020B0604020202020204" pitchFamily="34" charset="0"/>
              </a:defRPr>
            </a:lvl1pPr>
            <a:lvl2pPr marL="742950" indent="-285750">
              <a:defRPr sz="2000" b="1">
                <a:solidFill>
                  <a:schemeClr val="tx1"/>
                </a:solidFill>
                <a:latin typeface="Microsoft Sans Serif" panose="020B0604020202020204" pitchFamily="34" charset="0"/>
              </a:defRPr>
            </a:lvl2pPr>
            <a:lvl3pPr marL="1143000" indent="-228600">
              <a:defRPr sz="2000" b="1">
                <a:solidFill>
                  <a:schemeClr val="tx1"/>
                </a:solidFill>
                <a:latin typeface="Microsoft Sans Serif" panose="020B0604020202020204" pitchFamily="34" charset="0"/>
              </a:defRPr>
            </a:lvl3pPr>
            <a:lvl4pPr marL="1600200" indent="-228600">
              <a:defRPr sz="2000" b="1">
                <a:solidFill>
                  <a:schemeClr val="tx1"/>
                </a:solidFill>
                <a:latin typeface="Microsoft Sans Serif" panose="020B0604020202020204" pitchFamily="34" charset="0"/>
              </a:defRPr>
            </a:lvl4pPr>
            <a:lvl5pPr marL="2057400" indent="-228600">
              <a:defRPr sz="2000" b="1">
                <a:solidFill>
                  <a:schemeClr val="tx1"/>
                </a:solidFill>
                <a:latin typeface="Microsoft Sans Serif" panose="020B0604020202020204" pitchFamily="34" charset="0"/>
              </a:defRPr>
            </a:lvl5pPr>
            <a:lvl6pPr marL="2514600" indent="-228600" eaLnBrk="0" fontAlgn="base" hangingPunct="0">
              <a:spcBef>
                <a:spcPct val="50000"/>
              </a:spcBef>
              <a:spcAft>
                <a:spcPct val="0"/>
              </a:spcAft>
              <a:defRPr sz="2000" b="1">
                <a:solidFill>
                  <a:schemeClr val="tx1"/>
                </a:solidFill>
                <a:latin typeface="Microsoft Sans Serif" panose="020B0604020202020204" pitchFamily="34" charset="0"/>
              </a:defRPr>
            </a:lvl6pPr>
            <a:lvl7pPr marL="2971800" indent="-228600" eaLnBrk="0" fontAlgn="base" hangingPunct="0">
              <a:spcBef>
                <a:spcPct val="50000"/>
              </a:spcBef>
              <a:spcAft>
                <a:spcPct val="0"/>
              </a:spcAft>
              <a:defRPr sz="2000" b="1">
                <a:solidFill>
                  <a:schemeClr val="tx1"/>
                </a:solidFill>
                <a:latin typeface="Microsoft Sans Serif" panose="020B0604020202020204" pitchFamily="34" charset="0"/>
              </a:defRPr>
            </a:lvl7pPr>
            <a:lvl8pPr marL="3429000" indent="-228600" eaLnBrk="0" fontAlgn="base" hangingPunct="0">
              <a:spcBef>
                <a:spcPct val="50000"/>
              </a:spcBef>
              <a:spcAft>
                <a:spcPct val="0"/>
              </a:spcAft>
              <a:defRPr sz="2000" b="1">
                <a:solidFill>
                  <a:schemeClr val="tx1"/>
                </a:solidFill>
                <a:latin typeface="Microsoft Sans Serif" panose="020B0604020202020204" pitchFamily="34" charset="0"/>
              </a:defRPr>
            </a:lvl8pPr>
            <a:lvl9pPr marL="3886200" indent="-228600" eaLnBrk="0" fontAlgn="base" hangingPunct="0">
              <a:spcBef>
                <a:spcPct val="50000"/>
              </a:spcBef>
              <a:spcAft>
                <a:spcPct val="0"/>
              </a:spcAft>
              <a:defRPr sz="2000" b="1">
                <a:solidFill>
                  <a:schemeClr val="tx1"/>
                </a:solidFill>
                <a:latin typeface="Microsoft Sans Serif" panose="020B0604020202020204" pitchFamily="34" charset="0"/>
              </a:defRPr>
            </a:lvl9pPr>
          </a:lstStyle>
          <a:p>
            <a:pPr algn="ctr" eaLnBrk="1" hangingPunct="1"/>
            <a:r>
              <a:rPr lang="en-US" altLang="en-US" sz="2400"/>
              <a:t>Samplesday</a:t>
            </a:r>
            <a:r>
              <a:rPr lang="en-US" altLang="en-US" sz="2400" baseline="30000"/>
              <a:t>-1</a:t>
            </a:r>
          </a:p>
        </p:txBody>
      </p:sp>
      <p:sp>
        <p:nvSpPr>
          <p:cNvPr id="26647" name="Text Box 48"/>
          <p:cNvSpPr txBox="1">
            <a:spLocks noChangeArrowheads="1"/>
          </p:cNvSpPr>
          <p:nvPr/>
        </p:nvSpPr>
        <p:spPr bwMode="auto">
          <a:xfrm>
            <a:off x="4495800" y="4770438"/>
            <a:ext cx="19812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Microsoft Sans Serif" panose="020B0604020202020204" pitchFamily="34" charset="0"/>
              </a:defRPr>
            </a:lvl1pPr>
            <a:lvl2pPr marL="742950" indent="-285750">
              <a:defRPr sz="2000" b="1">
                <a:solidFill>
                  <a:schemeClr val="tx1"/>
                </a:solidFill>
                <a:latin typeface="Microsoft Sans Serif" panose="020B0604020202020204" pitchFamily="34" charset="0"/>
              </a:defRPr>
            </a:lvl2pPr>
            <a:lvl3pPr marL="1143000" indent="-228600">
              <a:defRPr sz="2000" b="1">
                <a:solidFill>
                  <a:schemeClr val="tx1"/>
                </a:solidFill>
                <a:latin typeface="Microsoft Sans Serif" panose="020B0604020202020204" pitchFamily="34" charset="0"/>
              </a:defRPr>
            </a:lvl3pPr>
            <a:lvl4pPr marL="1600200" indent="-228600">
              <a:defRPr sz="2000" b="1">
                <a:solidFill>
                  <a:schemeClr val="tx1"/>
                </a:solidFill>
                <a:latin typeface="Microsoft Sans Serif" panose="020B0604020202020204" pitchFamily="34" charset="0"/>
              </a:defRPr>
            </a:lvl4pPr>
            <a:lvl5pPr marL="2057400" indent="-228600">
              <a:defRPr sz="2000" b="1">
                <a:solidFill>
                  <a:schemeClr val="tx1"/>
                </a:solidFill>
                <a:latin typeface="Microsoft Sans Serif" panose="020B0604020202020204" pitchFamily="34" charset="0"/>
              </a:defRPr>
            </a:lvl5pPr>
            <a:lvl6pPr marL="2514600" indent="-228600" eaLnBrk="0" fontAlgn="base" hangingPunct="0">
              <a:spcBef>
                <a:spcPct val="50000"/>
              </a:spcBef>
              <a:spcAft>
                <a:spcPct val="0"/>
              </a:spcAft>
              <a:defRPr sz="2000" b="1">
                <a:solidFill>
                  <a:schemeClr val="tx1"/>
                </a:solidFill>
                <a:latin typeface="Microsoft Sans Serif" panose="020B0604020202020204" pitchFamily="34" charset="0"/>
              </a:defRPr>
            </a:lvl6pPr>
            <a:lvl7pPr marL="2971800" indent="-228600" eaLnBrk="0" fontAlgn="base" hangingPunct="0">
              <a:spcBef>
                <a:spcPct val="50000"/>
              </a:spcBef>
              <a:spcAft>
                <a:spcPct val="0"/>
              </a:spcAft>
              <a:defRPr sz="2000" b="1">
                <a:solidFill>
                  <a:schemeClr val="tx1"/>
                </a:solidFill>
                <a:latin typeface="Microsoft Sans Serif" panose="020B0604020202020204" pitchFamily="34" charset="0"/>
              </a:defRPr>
            </a:lvl7pPr>
            <a:lvl8pPr marL="3429000" indent="-228600" eaLnBrk="0" fontAlgn="base" hangingPunct="0">
              <a:spcBef>
                <a:spcPct val="50000"/>
              </a:spcBef>
              <a:spcAft>
                <a:spcPct val="0"/>
              </a:spcAft>
              <a:defRPr sz="2000" b="1">
                <a:solidFill>
                  <a:schemeClr val="tx1"/>
                </a:solidFill>
                <a:latin typeface="Microsoft Sans Serif" panose="020B0604020202020204" pitchFamily="34" charset="0"/>
              </a:defRPr>
            </a:lvl8pPr>
            <a:lvl9pPr marL="3886200" indent="-228600" eaLnBrk="0" fontAlgn="base" hangingPunct="0">
              <a:spcBef>
                <a:spcPct val="50000"/>
              </a:spcBef>
              <a:spcAft>
                <a:spcPct val="0"/>
              </a:spcAft>
              <a:defRPr sz="2000" b="1">
                <a:solidFill>
                  <a:schemeClr val="tx1"/>
                </a:solidFill>
                <a:latin typeface="Microsoft Sans Serif" panose="020B0604020202020204" pitchFamily="34" charset="0"/>
              </a:defRPr>
            </a:lvl9pPr>
          </a:lstStyle>
          <a:p>
            <a:pPr algn="ctr" eaLnBrk="1" hangingPunct="1"/>
            <a:r>
              <a:rPr lang="en-US" altLang="en-US" i="1">
                <a:solidFill>
                  <a:srgbClr val="777777"/>
                </a:solidFill>
              </a:rPr>
              <a:t>Zn/Fe, </a:t>
            </a:r>
            <a:r>
              <a:rPr lang="en-US" altLang="en-US" i="1">
                <a:solidFill>
                  <a:srgbClr val="FF9933"/>
                </a:solidFill>
              </a:rPr>
              <a:t>pVAC </a:t>
            </a:r>
            <a:r>
              <a:rPr lang="en-US" altLang="en-US" i="1">
                <a:solidFill>
                  <a:srgbClr val="777777"/>
                </a:solidFill>
              </a:rPr>
              <a:t>              compounds e.g. % Protein </a:t>
            </a:r>
            <a:endParaRPr lang="en-US" altLang="en-US" i="1" baseline="30000">
              <a:solidFill>
                <a:srgbClr val="777777"/>
              </a:solidFill>
            </a:endParaRPr>
          </a:p>
        </p:txBody>
      </p:sp>
      <p:sp>
        <p:nvSpPr>
          <p:cNvPr id="26648" name="Text Box 48"/>
          <p:cNvSpPr txBox="1">
            <a:spLocks noChangeArrowheads="1"/>
          </p:cNvSpPr>
          <p:nvPr/>
        </p:nvSpPr>
        <p:spPr bwMode="auto">
          <a:xfrm>
            <a:off x="6400800" y="3794125"/>
            <a:ext cx="1981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Microsoft Sans Serif" panose="020B0604020202020204" pitchFamily="34" charset="0"/>
              </a:defRPr>
            </a:lvl1pPr>
            <a:lvl2pPr marL="742950" indent="-285750">
              <a:defRPr sz="2000" b="1">
                <a:solidFill>
                  <a:schemeClr val="tx1"/>
                </a:solidFill>
                <a:latin typeface="Microsoft Sans Serif" panose="020B0604020202020204" pitchFamily="34" charset="0"/>
              </a:defRPr>
            </a:lvl2pPr>
            <a:lvl3pPr marL="1143000" indent="-228600">
              <a:defRPr sz="2000" b="1">
                <a:solidFill>
                  <a:schemeClr val="tx1"/>
                </a:solidFill>
                <a:latin typeface="Microsoft Sans Serif" panose="020B0604020202020204" pitchFamily="34" charset="0"/>
              </a:defRPr>
            </a:lvl3pPr>
            <a:lvl4pPr marL="1600200" indent="-228600">
              <a:defRPr sz="2000" b="1">
                <a:solidFill>
                  <a:schemeClr val="tx1"/>
                </a:solidFill>
                <a:latin typeface="Microsoft Sans Serif" panose="020B0604020202020204" pitchFamily="34" charset="0"/>
              </a:defRPr>
            </a:lvl4pPr>
            <a:lvl5pPr marL="2057400" indent="-228600">
              <a:defRPr sz="2000" b="1">
                <a:solidFill>
                  <a:schemeClr val="tx1"/>
                </a:solidFill>
                <a:latin typeface="Microsoft Sans Serif" panose="020B0604020202020204" pitchFamily="34" charset="0"/>
              </a:defRPr>
            </a:lvl5pPr>
            <a:lvl6pPr marL="2514600" indent="-228600" eaLnBrk="0" fontAlgn="base" hangingPunct="0">
              <a:spcBef>
                <a:spcPct val="50000"/>
              </a:spcBef>
              <a:spcAft>
                <a:spcPct val="0"/>
              </a:spcAft>
              <a:defRPr sz="2000" b="1">
                <a:solidFill>
                  <a:schemeClr val="tx1"/>
                </a:solidFill>
                <a:latin typeface="Microsoft Sans Serif" panose="020B0604020202020204" pitchFamily="34" charset="0"/>
              </a:defRPr>
            </a:lvl6pPr>
            <a:lvl7pPr marL="2971800" indent="-228600" eaLnBrk="0" fontAlgn="base" hangingPunct="0">
              <a:spcBef>
                <a:spcPct val="50000"/>
              </a:spcBef>
              <a:spcAft>
                <a:spcPct val="0"/>
              </a:spcAft>
              <a:defRPr sz="2000" b="1">
                <a:solidFill>
                  <a:schemeClr val="tx1"/>
                </a:solidFill>
                <a:latin typeface="Microsoft Sans Serif" panose="020B0604020202020204" pitchFamily="34" charset="0"/>
              </a:defRPr>
            </a:lvl7pPr>
            <a:lvl8pPr marL="3429000" indent="-228600" eaLnBrk="0" fontAlgn="base" hangingPunct="0">
              <a:spcBef>
                <a:spcPct val="50000"/>
              </a:spcBef>
              <a:spcAft>
                <a:spcPct val="0"/>
              </a:spcAft>
              <a:defRPr sz="2000" b="1">
                <a:solidFill>
                  <a:schemeClr val="tx1"/>
                </a:solidFill>
                <a:latin typeface="Microsoft Sans Serif" panose="020B0604020202020204" pitchFamily="34" charset="0"/>
              </a:defRPr>
            </a:lvl8pPr>
            <a:lvl9pPr marL="3886200" indent="-228600" eaLnBrk="0" fontAlgn="base" hangingPunct="0">
              <a:spcBef>
                <a:spcPct val="50000"/>
              </a:spcBef>
              <a:spcAft>
                <a:spcPct val="0"/>
              </a:spcAft>
              <a:defRPr sz="2000" b="1">
                <a:solidFill>
                  <a:schemeClr val="tx1"/>
                </a:solidFill>
                <a:latin typeface="Microsoft Sans Serif" panose="020B0604020202020204" pitchFamily="34" charset="0"/>
              </a:defRPr>
            </a:lvl9pPr>
          </a:lstStyle>
          <a:p>
            <a:pPr algn="ctr" eaLnBrk="1" hangingPunct="1"/>
            <a:r>
              <a:rPr lang="en-US" altLang="en-US" i="1">
                <a:solidFill>
                  <a:srgbClr val="777777"/>
                </a:solidFill>
              </a:rPr>
              <a:t>Multitude of Elements</a:t>
            </a:r>
            <a:endParaRPr lang="en-US" altLang="en-US" i="1" baseline="30000">
              <a:solidFill>
                <a:srgbClr val="777777"/>
              </a:solidFill>
            </a:endParaRPr>
          </a:p>
        </p:txBody>
      </p:sp>
      <p:sp>
        <p:nvSpPr>
          <p:cNvPr id="26649" name="Text Box 48"/>
          <p:cNvSpPr txBox="1">
            <a:spLocks noChangeArrowheads="1"/>
          </p:cNvSpPr>
          <p:nvPr/>
        </p:nvSpPr>
        <p:spPr bwMode="auto">
          <a:xfrm>
            <a:off x="76200" y="1066800"/>
            <a:ext cx="1600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Microsoft Sans Serif" panose="020B0604020202020204" pitchFamily="34" charset="0"/>
              </a:defRPr>
            </a:lvl1pPr>
            <a:lvl2pPr marL="742950" indent="-285750">
              <a:defRPr sz="2000" b="1">
                <a:solidFill>
                  <a:schemeClr val="tx1"/>
                </a:solidFill>
                <a:latin typeface="Microsoft Sans Serif" panose="020B0604020202020204" pitchFamily="34" charset="0"/>
              </a:defRPr>
            </a:lvl2pPr>
            <a:lvl3pPr marL="1143000" indent="-228600">
              <a:defRPr sz="2000" b="1">
                <a:solidFill>
                  <a:schemeClr val="tx1"/>
                </a:solidFill>
                <a:latin typeface="Microsoft Sans Serif" panose="020B0604020202020204" pitchFamily="34" charset="0"/>
              </a:defRPr>
            </a:lvl3pPr>
            <a:lvl4pPr marL="1600200" indent="-228600">
              <a:defRPr sz="2000" b="1">
                <a:solidFill>
                  <a:schemeClr val="tx1"/>
                </a:solidFill>
                <a:latin typeface="Microsoft Sans Serif" panose="020B0604020202020204" pitchFamily="34" charset="0"/>
              </a:defRPr>
            </a:lvl4pPr>
            <a:lvl5pPr marL="2057400" indent="-228600">
              <a:defRPr sz="2000" b="1">
                <a:solidFill>
                  <a:schemeClr val="tx1"/>
                </a:solidFill>
                <a:latin typeface="Microsoft Sans Serif" panose="020B0604020202020204" pitchFamily="34" charset="0"/>
              </a:defRPr>
            </a:lvl5pPr>
            <a:lvl6pPr marL="2514600" indent="-228600" eaLnBrk="0" fontAlgn="base" hangingPunct="0">
              <a:spcBef>
                <a:spcPct val="50000"/>
              </a:spcBef>
              <a:spcAft>
                <a:spcPct val="0"/>
              </a:spcAft>
              <a:defRPr sz="2000" b="1">
                <a:solidFill>
                  <a:schemeClr val="tx1"/>
                </a:solidFill>
                <a:latin typeface="Microsoft Sans Serif" panose="020B0604020202020204" pitchFamily="34" charset="0"/>
              </a:defRPr>
            </a:lvl6pPr>
            <a:lvl7pPr marL="2971800" indent="-228600" eaLnBrk="0" fontAlgn="base" hangingPunct="0">
              <a:spcBef>
                <a:spcPct val="50000"/>
              </a:spcBef>
              <a:spcAft>
                <a:spcPct val="0"/>
              </a:spcAft>
              <a:defRPr sz="2000" b="1">
                <a:solidFill>
                  <a:schemeClr val="tx1"/>
                </a:solidFill>
                <a:latin typeface="Microsoft Sans Serif" panose="020B0604020202020204" pitchFamily="34" charset="0"/>
              </a:defRPr>
            </a:lvl7pPr>
            <a:lvl8pPr marL="3429000" indent="-228600" eaLnBrk="0" fontAlgn="base" hangingPunct="0">
              <a:spcBef>
                <a:spcPct val="50000"/>
              </a:spcBef>
              <a:spcAft>
                <a:spcPct val="0"/>
              </a:spcAft>
              <a:defRPr sz="2000" b="1">
                <a:solidFill>
                  <a:schemeClr val="tx1"/>
                </a:solidFill>
                <a:latin typeface="Microsoft Sans Serif" panose="020B0604020202020204" pitchFamily="34" charset="0"/>
              </a:defRPr>
            </a:lvl8pPr>
            <a:lvl9pPr marL="3886200" indent="-228600" eaLnBrk="0" fontAlgn="base" hangingPunct="0">
              <a:spcBef>
                <a:spcPct val="50000"/>
              </a:spcBef>
              <a:spcAft>
                <a:spcPct val="0"/>
              </a:spcAft>
              <a:defRPr sz="2000" b="1">
                <a:solidFill>
                  <a:schemeClr val="tx1"/>
                </a:solidFill>
                <a:latin typeface="Microsoft Sans Serif" panose="020B0604020202020204" pitchFamily="34" charset="0"/>
              </a:defRPr>
            </a:lvl9pPr>
          </a:lstStyle>
          <a:p>
            <a:pPr algn="ctr" eaLnBrk="1" hangingPunct="1"/>
            <a:r>
              <a:rPr lang="en-US" altLang="en-US" sz="2400"/>
              <a:t>$US Cost Sample</a:t>
            </a:r>
            <a:r>
              <a:rPr lang="en-US" altLang="en-US" sz="2400" baseline="30000"/>
              <a:t>-1</a:t>
            </a:r>
          </a:p>
        </p:txBody>
      </p:sp>
      <p:sp>
        <p:nvSpPr>
          <p:cNvPr id="26651" name="Text Box 48"/>
          <p:cNvSpPr txBox="1">
            <a:spLocks noChangeArrowheads="1"/>
          </p:cNvSpPr>
          <p:nvPr/>
        </p:nvSpPr>
        <p:spPr bwMode="auto">
          <a:xfrm>
            <a:off x="76200" y="35814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Microsoft Sans Serif" panose="020B0604020202020204" pitchFamily="34" charset="0"/>
              </a:defRPr>
            </a:lvl1pPr>
            <a:lvl2pPr marL="742950" indent="-285750">
              <a:defRPr sz="2000" b="1">
                <a:solidFill>
                  <a:schemeClr val="tx1"/>
                </a:solidFill>
                <a:latin typeface="Microsoft Sans Serif" panose="020B0604020202020204" pitchFamily="34" charset="0"/>
              </a:defRPr>
            </a:lvl2pPr>
            <a:lvl3pPr marL="1143000" indent="-228600">
              <a:defRPr sz="2000" b="1">
                <a:solidFill>
                  <a:schemeClr val="tx1"/>
                </a:solidFill>
                <a:latin typeface="Microsoft Sans Serif" panose="020B0604020202020204" pitchFamily="34" charset="0"/>
              </a:defRPr>
            </a:lvl3pPr>
            <a:lvl4pPr marL="1600200" indent="-228600">
              <a:defRPr sz="2000" b="1">
                <a:solidFill>
                  <a:schemeClr val="tx1"/>
                </a:solidFill>
                <a:latin typeface="Microsoft Sans Serif" panose="020B0604020202020204" pitchFamily="34" charset="0"/>
              </a:defRPr>
            </a:lvl4pPr>
            <a:lvl5pPr marL="2057400" indent="-228600">
              <a:defRPr sz="2000" b="1">
                <a:solidFill>
                  <a:schemeClr val="tx1"/>
                </a:solidFill>
                <a:latin typeface="Microsoft Sans Serif" panose="020B0604020202020204" pitchFamily="34" charset="0"/>
              </a:defRPr>
            </a:lvl5pPr>
            <a:lvl6pPr marL="2514600" indent="-228600" eaLnBrk="0" fontAlgn="base" hangingPunct="0">
              <a:spcBef>
                <a:spcPct val="50000"/>
              </a:spcBef>
              <a:spcAft>
                <a:spcPct val="0"/>
              </a:spcAft>
              <a:defRPr sz="2000" b="1">
                <a:solidFill>
                  <a:schemeClr val="tx1"/>
                </a:solidFill>
                <a:latin typeface="Microsoft Sans Serif" panose="020B0604020202020204" pitchFamily="34" charset="0"/>
              </a:defRPr>
            </a:lvl6pPr>
            <a:lvl7pPr marL="2971800" indent="-228600" eaLnBrk="0" fontAlgn="base" hangingPunct="0">
              <a:spcBef>
                <a:spcPct val="50000"/>
              </a:spcBef>
              <a:spcAft>
                <a:spcPct val="0"/>
              </a:spcAft>
              <a:defRPr sz="2000" b="1">
                <a:solidFill>
                  <a:schemeClr val="tx1"/>
                </a:solidFill>
                <a:latin typeface="Microsoft Sans Serif" panose="020B0604020202020204" pitchFamily="34" charset="0"/>
              </a:defRPr>
            </a:lvl7pPr>
            <a:lvl8pPr marL="3429000" indent="-228600" eaLnBrk="0" fontAlgn="base" hangingPunct="0">
              <a:spcBef>
                <a:spcPct val="50000"/>
              </a:spcBef>
              <a:spcAft>
                <a:spcPct val="0"/>
              </a:spcAft>
              <a:defRPr sz="2000" b="1">
                <a:solidFill>
                  <a:schemeClr val="tx1"/>
                </a:solidFill>
                <a:latin typeface="Microsoft Sans Serif" panose="020B0604020202020204" pitchFamily="34" charset="0"/>
              </a:defRPr>
            </a:lvl8pPr>
            <a:lvl9pPr marL="3886200" indent="-228600" eaLnBrk="0" fontAlgn="base" hangingPunct="0">
              <a:spcBef>
                <a:spcPct val="50000"/>
              </a:spcBef>
              <a:spcAft>
                <a:spcPct val="0"/>
              </a:spcAft>
              <a:defRPr sz="2000" b="1">
                <a:solidFill>
                  <a:schemeClr val="tx1"/>
                </a:solidFill>
                <a:latin typeface="Microsoft Sans Serif" panose="020B0604020202020204" pitchFamily="34" charset="0"/>
              </a:defRPr>
            </a:lvl9pPr>
          </a:lstStyle>
          <a:p>
            <a:pPr algn="ctr" eaLnBrk="1" hangingPunct="1"/>
            <a:r>
              <a:rPr lang="en-US" altLang="en-US" sz="2400" dirty="0" smtClean="0"/>
              <a:t>5</a:t>
            </a:r>
            <a:endParaRPr lang="en-US" altLang="en-US" sz="2400" dirty="0"/>
          </a:p>
        </p:txBody>
      </p:sp>
      <p:sp>
        <p:nvSpPr>
          <p:cNvPr id="26652" name="Text Box 48"/>
          <p:cNvSpPr txBox="1">
            <a:spLocks noChangeArrowheads="1"/>
          </p:cNvSpPr>
          <p:nvPr/>
        </p:nvSpPr>
        <p:spPr bwMode="auto">
          <a:xfrm>
            <a:off x="1828800" y="1189038"/>
            <a:ext cx="4343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Microsoft Sans Serif" panose="020B0604020202020204" pitchFamily="34" charset="0"/>
              </a:defRPr>
            </a:lvl1pPr>
            <a:lvl2pPr marL="742950" indent="-285750">
              <a:defRPr sz="2000" b="1">
                <a:solidFill>
                  <a:schemeClr val="tx1"/>
                </a:solidFill>
                <a:latin typeface="Microsoft Sans Serif" panose="020B0604020202020204" pitchFamily="34" charset="0"/>
              </a:defRPr>
            </a:lvl2pPr>
            <a:lvl3pPr marL="1143000" indent="-228600">
              <a:defRPr sz="2000" b="1">
                <a:solidFill>
                  <a:schemeClr val="tx1"/>
                </a:solidFill>
                <a:latin typeface="Microsoft Sans Serif" panose="020B0604020202020204" pitchFamily="34" charset="0"/>
              </a:defRPr>
            </a:lvl3pPr>
            <a:lvl4pPr marL="1600200" indent="-228600">
              <a:defRPr sz="2000" b="1">
                <a:solidFill>
                  <a:schemeClr val="tx1"/>
                </a:solidFill>
                <a:latin typeface="Microsoft Sans Serif" panose="020B0604020202020204" pitchFamily="34" charset="0"/>
              </a:defRPr>
            </a:lvl4pPr>
            <a:lvl5pPr marL="2057400" indent="-228600">
              <a:defRPr sz="2000" b="1">
                <a:solidFill>
                  <a:schemeClr val="tx1"/>
                </a:solidFill>
                <a:latin typeface="Microsoft Sans Serif" panose="020B0604020202020204" pitchFamily="34" charset="0"/>
              </a:defRPr>
            </a:lvl5pPr>
            <a:lvl6pPr marL="2514600" indent="-228600" eaLnBrk="0" fontAlgn="base" hangingPunct="0">
              <a:spcBef>
                <a:spcPct val="50000"/>
              </a:spcBef>
              <a:spcAft>
                <a:spcPct val="0"/>
              </a:spcAft>
              <a:defRPr sz="2000" b="1">
                <a:solidFill>
                  <a:schemeClr val="tx1"/>
                </a:solidFill>
                <a:latin typeface="Microsoft Sans Serif" panose="020B0604020202020204" pitchFamily="34" charset="0"/>
              </a:defRPr>
            </a:lvl6pPr>
            <a:lvl7pPr marL="2971800" indent="-228600" eaLnBrk="0" fontAlgn="base" hangingPunct="0">
              <a:spcBef>
                <a:spcPct val="50000"/>
              </a:spcBef>
              <a:spcAft>
                <a:spcPct val="0"/>
              </a:spcAft>
              <a:defRPr sz="2000" b="1">
                <a:solidFill>
                  <a:schemeClr val="tx1"/>
                </a:solidFill>
                <a:latin typeface="Microsoft Sans Serif" panose="020B0604020202020204" pitchFamily="34" charset="0"/>
              </a:defRPr>
            </a:lvl7pPr>
            <a:lvl8pPr marL="3429000" indent="-228600" eaLnBrk="0" fontAlgn="base" hangingPunct="0">
              <a:spcBef>
                <a:spcPct val="50000"/>
              </a:spcBef>
              <a:spcAft>
                <a:spcPct val="0"/>
              </a:spcAft>
              <a:defRPr sz="2000" b="1">
                <a:solidFill>
                  <a:schemeClr val="tx1"/>
                </a:solidFill>
                <a:latin typeface="Microsoft Sans Serif" panose="020B0604020202020204" pitchFamily="34" charset="0"/>
              </a:defRPr>
            </a:lvl8pPr>
            <a:lvl9pPr marL="3886200" indent="-228600" eaLnBrk="0" fontAlgn="base" hangingPunct="0">
              <a:spcBef>
                <a:spcPct val="50000"/>
              </a:spcBef>
              <a:spcAft>
                <a:spcPct val="0"/>
              </a:spcAft>
              <a:defRPr sz="2000" b="1">
                <a:solidFill>
                  <a:schemeClr val="tx1"/>
                </a:solidFill>
                <a:latin typeface="Microsoft Sans Serif" panose="020B0604020202020204" pitchFamily="34" charset="0"/>
              </a:defRPr>
            </a:lvl9pPr>
          </a:lstStyle>
          <a:p>
            <a:pPr eaLnBrk="1" hangingPunct="1"/>
            <a:r>
              <a:rPr lang="en-US" altLang="en-US" sz="2400" i="1" dirty="0">
                <a:solidFill>
                  <a:schemeClr val="hlink"/>
                </a:solidFill>
              </a:rPr>
              <a:t> Minerals ICP: $US15/sample </a:t>
            </a:r>
          </a:p>
          <a:p>
            <a:pPr eaLnBrk="1" hangingPunct="1">
              <a:spcBef>
                <a:spcPct val="0"/>
              </a:spcBef>
            </a:pPr>
            <a:r>
              <a:rPr lang="en-US" altLang="en-US" sz="2400" i="1" dirty="0">
                <a:solidFill>
                  <a:schemeClr val="hlink"/>
                </a:solidFill>
              </a:rPr>
              <a:t> </a:t>
            </a:r>
            <a:endParaRPr lang="en-US" altLang="en-US" sz="2400" i="1" baseline="30000" dirty="0">
              <a:solidFill>
                <a:schemeClr val="hlink"/>
              </a:solidFill>
            </a:endParaRPr>
          </a:p>
        </p:txBody>
      </p:sp>
      <p:sp>
        <p:nvSpPr>
          <p:cNvPr id="26653" name="Text Box 48"/>
          <p:cNvSpPr txBox="1">
            <a:spLocks noChangeArrowheads="1"/>
          </p:cNvSpPr>
          <p:nvPr/>
        </p:nvSpPr>
        <p:spPr bwMode="auto">
          <a:xfrm>
            <a:off x="1828800" y="1600200"/>
            <a:ext cx="4724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Microsoft Sans Serif" panose="020B0604020202020204" pitchFamily="34" charset="0"/>
              </a:defRPr>
            </a:lvl1pPr>
            <a:lvl2pPr marL="742950" indent="-285750">
              <a:defRPr sz="2000" b="1">
                <a:solidFill>
                  <a:schemeClr val="tx1"/>
                </a:solidFill>
                <a:latin typeface="Microsoft Sans Serif" panose="020B0604020202020204" pitchFamily="34" charset="0"/>
              </a:defRPr>
            </a:lvl2pPr>
            <a:lvl3pPr marL="1143000" indent="-228600">
              <a:defRPr sz="2000" b="1">
                <a:solidFill>
                  <a:schemeClr val="tx1"/>
                </a:solidFill>
                <a:latin typeface="Microsoft Sans Serif" panose="020B0604020202020204" pitchFamily="34" charset="0"/>
              </a:defRPr>
            </a:lvl3pPr>
            <a:lvl4pPr marL="1600200" indent="-228600">
              <a:defRPr sz="2000" b="1">
                <a:solidFill>
                  <a:schemeClr val="tx1"/>
                </a:solidFill>
                <a:latin typeface="Microsoft Sans Serif" panose="020B0604020202020204" pitchFamily="34" charset="0"/>
              </a:defRPr>
            </a:lvl4pPr>
            <a:lvl5pPr marL="2057400" indent="-228600">
              <a:defRPr sz="2000" b="1">
                <a:solidFill>
                  <a:schemeClr val="tx1"/>
                </a:solidFill>
                <a:latin typeface="Microsoft Sans Serif" panose="020B0604020202020204" pitchFamily="34" charset="0"/>
              </a:defRPr>
            </a:lvl5pPr>
            <a:lvl6pPr marL="2514600" indent="-228600" eaLnBrk="0" fontAlgn="base" hangingPunct="0">
              <a:spcBef>
                <a:spcPct val="50000"/>
              </a:spcBef>
              <a:spcAft>
                <a:spcPct val="0"/>
              </a:spcAft>
              <a:defRPr sz="2000" b="1">
                <a:solidFill>
                  <a:schemeClr val="tx1"/>
                </a:solidFill>
                <a:latin typeface="Microsoft Sans Serif" panose="020B0604020202020204" pitchFamily="34" charset="0"/>
              </a:defRPr>
            </a:lvl6pPr>
            <a:lvl7pPr marL="2971800" indent="-228600" eaLnBrk="0" fontAlgn="base" hangingPunct="0">
              <a:spcBef>
                <a:spcPct val="50000"/>
              </a:spcBef>
              <a:spcAft>
                <a:spcPct val="0"/>
              </a:spcAft>
              <a:defRPr sz="2000" b="1">
                <a:solidFill>
                  <a:schemeClr val="tx1"/>
                </a:solidFill>
                <a:latin typeface="Microsoft Sans Serif" panose="020B0604020202020204" pitchFamily="34" charset="0"/>
              </a:defRPr>
            </a:lvl7pPr>
            <a:lvl8pPr marL="3429000" indent="-228600" eaLnBrk="0" fontAlgn="base" hangingPunct="0">
              <a:spcBef>
                <a:spcPct val="50000"/>
              </a:spcBef>
              <a:spcAft>
                <a:spcPct val="0"/>
              </a:spcAft>
              <a:defRPr sz="2000" b="1">
                <a:solidFill>
                  <a:schemeClr val="tx1"/>
                </a:solidFill>
                <a:latin typeface="Microsoft Sans Serif" panose="020B0604020202020204" pitchFamily="34" charset="0"/>
              </a:defRPr>
            </a:lvl8pPr>
            <a:lvl9pPr marL="3886200" indent="-228600" eaLnBrk="0" fontAlgn="base" hangingPunct="0">
              <a:spcBef>
                <a:spcPct val="50000"/>
              </a:spcBef>
              <a:spcAft>
                <a:spcPct val="0"/>
              </a:spcAft>
              <a:defRPr sz="2000" b="1">
                <a:solidFill>
                  <a:schemeClr val="tx1"/>
                </a:solidFill>
                <a:latin typeface="Microsoft Sans Serif" panose="020B0604020202020204" pitchFamily="34" charset="0"/>
              </a:defRPr>
            </a:lvl9pPr>
          </a:lstStyle>
          <a:p>
            <a:pPr eaLnBrk="1" hangingPunct="1">
              <a:spcBef>
                <a:spcPct val="0"/>
              </a:spcBef>
            </a:pPr>
            <a:r>
              <a:rPr lang="en-US" altLang="en-US" sz="2400" i="1" dirty="0">
                <a:solidFill>
                  <a:schemeClr val="hlink"/>
                </a:solidFill>
              </a:rPr>
              <a:t> </a:t>
            </a:r>
            <a:r>
              <a:rPr lang="en-US" altLang="en-US" sz="2400" i="1" dirty="0">
                <a:solidFill>
                  <a:srgbClr val="FF9933"/>
                </a:solidFill>
              </a:rPr>
              <a:t>pVAC HPLC: $US </a:t>
            </a:r>
            <a:r>
              <a:rPr lang="en-US" altLang="en-US" sz="2400" i="1" dirty="0" smtClean="0">
                <a:solidFill>
                  <a:srgbClr val="FF9933"/>
                </a:solidFill>
              </a:rPr>
              <a:t>35-75/sample</a:t>
            </a:r>
            <a:endParaRPr lang="en-US" altLang="en-US" sz="2400" i="1" dirty="0">
              <a:solidFill>
                <a:srgbClr val="FF9933"/>
              </a:solidFill>
            </a:endParaRPr>
          </a:p>
        </p:txBody>
      </p:sp>
      <p:sp>
        <p:nvSpPr>
          <p:cNvPr id="26654" name="Text Box 48"/>
          <p:cNvSpPr txBox="1">
            <a:spLocks noChangeArrowheads="1"/>
          </p:cNvSpPr>
          <p:nvPr/>
        </p:nvSpPr>
        <p:spPr bwMode="auto">
          <a:xfrm>
            <a:off x="1828800" y="838200"/>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Microsoft Sans Serif" panose="020B0604020202020204" pitchFamily="34" charset="0"/>
              </a:defRPr>
            </a:lvl1pPr>
            <a:lvl2pPr marL="742950" indent="-285750">
              <a:defRPr sz="2000" b="1">
                <a:solidFill>
                  <a:schemeClr val="tx1"/>
                </a:solidFill>
                <a:latin typeface="Microsoft Sans Serif" panose="020B0604020202020204" pitchFamily="34" charset="0"/>
              </a:defRPr>
            </a:lvl2pPr>
            <a:lvl3pPr marL="1143000" indent="-228600">
              <a:defRPr sz="2000" b="1">
                <a:solidFill>
                  <a:schemeClr val="tx1"/>
                </a:solidFill>
                <a:latin typeface="Microsoft Sans Serif" panose="020B0604020202020204" pitchFamily="34" charset="0"/>
              </a:defRPr>
            </a:lvl3pPr>
            <a:lvl4pPr marL="1600200" indent="-228600">
              <a:defRPr sz="2000" b="1">
                <a:solidFill>
                  <a:schemeClr val="tx1"/>
                </a:solidFill>
                <a:latin typeface="Microsoft Sans Serif" panose="020B0604020202020204" pitchFamily="34" charset="0"/>
              </a:defRPr>
            </a:lvl4pPr>
            <a:lvl5pPr marL="2057400" indent="-228600">
              <a:defRPr sz="2000" b="1">
                <a:solidFill>
                  <a:schemeClr val="tx1"/>
                </a:solidFill>
                <a:latin typeface="Microsoft Sans Serif" panose="020B0604020202020204" pitchFamily="34" charset="0"/>
              </a:defRPr>
            </a:lvl5pPr>
            <a:lvl6pPr marL="2514600" indent="-228600" eaLnBrk="0" fontAlgn="base" hangingPunct="0">
              <a:spcBef>
                <a:spcPct val="50000"/>
              </a:spcBef>
              <a:spcAft>
                <a:spcPct val="0"/>
              </a:spcAft>
              <a:defRPr sz="2000" b="1">
                <a:solidFill>
                  <a:schemeClr val="tx1"/>
                </a:solidFill>
                <a:latin typeface="Microsoft Sans Serif" panose="020B0604020202020204" pitchFamily="34" charset="0"/>
              </a:defRPr>
            </a:lvl6pPr>
            <a:lvl7pPr marL="2971800" indent="-228600" eaLnBrk="0" fontAlgn="base" hangingPunct="0">
              <a:spcBef>
                <a:spcPct val="50000"/>
              </a:spcBef>
              <a:spcAft>
                <a:spcPct val="0"/>
              </a:spcAft>
              <a:defRPr sz="2000" b="1">
                <a:solidFill>
                  <a:schemeClr val="tx1"/>
                </a:solidFill>
                <a:latin typeface="Microsoft Sans Serif" panose="020B0604020202020204" pitchFamily="34" charset="0"/>
              </a:defRPr>
            </a:lvl7pPr>
            <a:lvl8pPr marL="3429000" indent="-228600" eaLnBrk="0" fontAlgn="base" hangingPunct="0">
              <a:spcBef>
                <a:spcPct val="50000"/>
              </a:spcBef>
              <a:spcAft>
                <a:spcPct val="0"/>
              </a:spcAft>
              <a:defRPr sz="2000" b="1">
                <a:solidFill>
                  <a:schemeClr val="tx1"/>
                </a:solidFill>
                <a:latin typeface="Microsoft Sans Serif" panose="020B0604020202020204" pitchFamily="34" charset="0"/>
              </a:defRPr>
            </a:lvl8pPr>
            <a:lvl9pPr marL="3886200" indent="-228600" eaLnBrk="0" fontAlgn="base" hangingPunct="0">
              <a:spcBef>
                <a:spcPct val="50000"/>
              </a:spcBef>
              <a:spcAft>
                <a:spcPct val="0"/>
              </a:spcAft>
              <a:defRPr sz="2000" b="1">
                <a:solidFill>
                  <a:schemeClr val="tx1"/>
                </a:solidFill>
                <a:latin typeface="Microsoft Sans Serif" panose="020B0604020202020204" pitchFamily="34" charset="0"/>
              </a:defRPr>
            </a:lvl9pPr>
          </a:lstStyle>
          <a:p>
            <a:pPr eaLnBrk="1" hangingPunct="1"/>
            <a:r>
              <a:rPr lang="en-US" altLang="en-US" sz="2400" i="1" dirty="0">
                <a:solidFill>
                  <a:schemeClr val="hlink"/>
                </a:solidFill>
              </a:rPr>
              <a:t> </a:t>
            </a:r>
            <a:r>
              <a:rPr lang="en-US" altLang="en-US" sz="2400" i="1" u="sng" dirty="0"/>
              <a:t>Precision Methods</a:t>
            </a:r>
            <a:endParaRPr lang="en-US" altLang="en-US" sz="2400" i="1" u="sng" baseline="30000" dirty="0"/>
          </a:p>
        </p:txBody>
      </p:sp>
      <p:sp>
        <p:nvSpPr>
          <p:cNvPr id="26655" name="Text Box 48"/>
          <p:cNvSpPr txBox="1">
            <a:spLocks noChangeArrowheads="1"/>
          </p:cNvSpPr>
          <p:nvPr/>
        </p:nvSpPr>
        <p:spPr bwMode="auto">
          <a:xfrm>
            <a:off x="4038600" y="6110288"/>
            <a:ext cx="990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Microsoft Sans Serif" panose="020B0604020202020204" pitchFamily="34" charset="0"/>
              </a:defRPr>
            </a:lvl1pPr>
            <a:lvl2pPr marL="742950" indent="-285750">
              <a:defRPr sz="2000" b="1">
                <a:solidFill>
                  <a:schemeClr val="tx1"/>
                </a:solidFill>
                <a:latin typeface="Microsoft Sans Serif" panose="020B0604020202020204" pitchFamily="34" charset="0"/>
              </a:defRPr>
            </a:lvl2pPr>
            <a:lvl3pPr marL="1143000" indent="-228600">
              <a:defRPr sz="2000" b="1">
                <a:solidFill>
                  <a:schemeClr val="tx1"/>
                </a:solidFill>
                <a:latin typeface="Microsoft Sans Serif" panose="020B0604020202020204" pitchFamily="34" charset="0"/>
              </a:defRPr>
            </a:lvl3pPr>
            <a:lvl4pPr marL="1600200" indent="-228600">
              <a:defRPr sz="2000" b="1">
                <a:solidFill>
                  <a:schemeClr val="tx1"/>
                </a:solidFill>
                <a:latin typeface="Microsoft Sans Serif" panose="020B0604020202020204" pitchFamily="34" charset="0"/>
              </a:defRPr>
            </a:lvl4pPr>
            <a:lvl5pPr marL="2057400" indent="-228600">
              <a:defRPr sz="2000" b="1">
                <a:solidFill>
                  <a:schemeClr val="tx1"/>
                </a:solidFill>
                <a:latin typeface="Microsoft Sans Serif" panose="020B0604020202020204" pitchFamily="34" charset="0"/>
              </a:defRPr>
            </a:lvl5pPr>
            <a:lvl6pPr marL="2514600" indent="-228600" eaLnBrk="0" fontAlgn="base" hangingPunct="0">
              <a:spcBef>
                <a:spcPct val="50000"/>
              </a:spcBef>
              <a:spcAft>
                <a:spcPct val="0"/>
              </a:spcAft>
              <a:defRPr sz="2000" b="1">
                <a:solidFill>
                  <a:schemeClr val="tx1"/>
                </a:solidFill>
                <a:latin typeface="Microsoft Sans Serif" panose="020B0604020202020204" pitchFamily="34" charset="0"/>
              </a:defRPr>
            </a:lvl6pPr>
            <a:lvl7pPr marL="2971800" indent="-228600" eaLnBrk="0" fontAlgn="base" hangingPunct="0">
              <a:spcBef>
                <a:spcPct val="50000"/>
              </a:spcBef>
              <a:spcAft>
                <a:spcPct val="0"/>
              </a:spcAft>
              <a:defRPr sz="2000" b="1">
                <a:solidFill>
                  <a:schemeClr val="tx1"/>
                </a:solidFill>
                <a:latin typeface="Microsoft Sans Serif" panose="020B0604020202020204" pitchFamily="34" charset="0"/>
              </a:defRPr>
            </a:lvl7pPr>
            <a:lvl8pPr marL="3429000" indent="-228600" eaLnBrk="0" fontAlgn="base" hangingPunct="0">
              <a:spcBef>
                <a:spcPct val="50000"/>
              </a:spcBef>
              <a:spcAft>
                <a:spcPct val="0"/>
              </a:spcAft>
              <a:defRPr sz="2000" b="1">
                <a:solidFill>
                  <a:schemeClr val="tx1"/>
                </a:solidFill>
                <a:latin typeface="Microsoft Sans Serif" panose="020B0604020202020204" pitchFamily="34" charset="0"/>
              </a:defRPr>
            </a:lvl8pPr>
            <a:lvl9pPr marL="3886200" indent="-228600" eaLnBrk="0" fontAlgn="base" hangingPunct="0">
              <a:spcBef>
                <a:spcPct val="50000"/>
              </a:spcBef>
              <a:spcAft>
                <a:spcPct val="0"/>
              </a:spcAft>
              <a:defRPr sz="2000" b="1">
                <a:solidFill>
                  <a:schemeClr val="tx1"/>
                </a:solidFill>
                <a:latin typeface="Microsoft Sans Serif" panose="020B0604020202020204" pitchFamily="34" charset="0"/>
              </a:defRPr>
            </a:lvl9pPr>
          </a:lstStyle>
          <a:p>
            <a:pPr algn="ctr" eaLnBrk="1" hangingPunct="1"/>
            <a:r>
              <a:rPr lang="en-US" altLang="en-US" sz="2800"/>
              <a:t>Year</a:t>
            </a:r>
          </a:p>
        </p:txBody>
      </p:sp>
      <p:pic>
        <p:nvPicPr>
          <p:cNvPr id="26656" name="Picture 4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5800" y="6124575"/>
            <a:ext cx="8001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sp>
        <p:nvSpPr>
          <p:cNvPr id="33" name="Text Box 48"/>
          <p:cNvSpPr txBox="1">
            <a:spLocks noChangeArrowheads="1"/>
          </p:cNvSpPr>
          <p:nvPr/>
        </p:nvSpPr>
        <p:spPr bwMode="auto">
          <a:xfrm>
            <a:off x="0" y="19050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Microsoft Sans Serif" panose="020B0604020202020204" pitchFamily="34" charset="0"/>
              </a:defRPr>
            </a:lvl1pPr>
            <a:lvl2pPr marL="742950" indent="-285750">
              <a:defRPr sz="2000" b="1">
                <a:solidFill>
                  <a:schemeClr val="tx1"/>
                </a:solidFill>
                <a:latin typeface="Microsoft Sans Serif" panose="020B0604020202020204" pitchFamily="34" charset="0"/>
              </a:defRPr>
            </a:lvl2pPr>
            <a:lvl3pPr marL="1143000" indent="-228600">
              <a:defRPr sz="2000" b="1">
                <a:solidFill>
                  <a:schemeClr val="tx1"/>
                </a:solidFill>
                <a:latin typeface="Microsoft Sans Serif" panose="020B0604020202020204" pitchFamily="34" charset="0"/>
              </a:defRPr>
            </a:lvl3pPr>
            <a:lvl4pPr marL="1600200" indent="-228600">
              <a:defRPr sz="2000" b="1">
                <a:solidFill>
                  <a:schemeClr val="tx1"/>
                </a:solidFill>
                <a:latin typeface="Microsoft Sans Serif" panose="020B0604020202020204" pitchFamily="34" charset="0"/>
              </a:defRPr>
            </a:lvl4pPr>
            <a:lvl5pPr marL="2057400" indent="-228600">
              <a:defRPr sz="2000" b="1">
                <a:solidFill>
                  <a:schemeClr val="tx1"/>
                </a:solidFill>
                <a:latin typeface="Microsoft Sans Serif" panose="020B0604020202020204" pitchFamily="34" charset="0"/>
              </a:defRPr>
            </a:lvl5pPr>
            <a:lvl6pPr marL="2514600" indent="-228600" eaLnBrk="0" fontAlgn="base" hangingPunct="0">
              <a:spcBef>
                <a:spcPct val="50000"/>
              </a:spcBef>
              <a:spcAft>
                <a:spcPct val="0"/>
              </a:spcAft>
              <a:defRPr sz="2000" b="1">
                <a:solidFill>
                  <a:schemeClr val="tx1"/>
                </a:solidFill>
                <a:latin typeface="Microsoft Sans Serif" panose="020B0604020202020204" pitchFamily="34" charset="0"/>
              </a:defRPr>
            </a:lvl6pPr>
            <a:lvl7pPr marL="2971800" indent="-228600" eaLnBrk="0" fontAlgn="base" hangingPunct="0">
              <a:spcBef>
                <a:spcPct val="50000"/>
              </a:spcBef>
              <a:spcAft>
                <a:spcPct val="0"/>
              </a:spcAft>
              <a:defRPr sz="2000" b="1">
                <a:solidFill>
                  <a:schemeClr val="tx1"/>
                </a:solidFill>
                <a:latin typeface="Microsoft Sans Serif" panose="020B0604020202020204" pitchFamily="34" charset="0"/>
              </a:defRPr>
            </a:lvl7pPr>
            <a:lvl8pPr marL="3429000" indent="-228600" eaLnBrk="0" fontAlgn="base" hangingPunct="0">
              <a:spcBef>
                <a:spcPct val="50000"/>
              </a:spcBef>
              <a:spcAft>
                <a:spcPct val="0"/>
              </a:spcAft>
              <a:defRPr sz="2000" b="1">
                <a:solidFill>
                  <a:schemeClr val="tx1"/>
                </a:solidFill>
                <a:latin typeface="Microsoft Sans Serif" panose="020B0604020202020204" pitchFamily="34" charset="0"/>
              </a:defRPr>
            </a:lvl8pPr>
            <a:lvl9pPr marL="3886200" indent="-228600" eaLnBrk="0" fontAlgn="base" hangingPunct="0">
              <a:spcBef>
                <a:spcPct val="50000"/>
              </a:spcBef>
              <a:spcAft>
                <a:spcPct val="0"/>
              </a:spcAft>
              <a:defRPr sz="2000" b="1">
                <a:solidFill>
                  <a:schemeClr val="tx1"/>
                </a:solidFill>
                <a:latin typeface="Microsoft Sans Serif" panose="020B0604020202020204" pitchFamily="34" charset="0"/>
              </a:defRPr>
            </a:lvl9pPr>
          </a:lstStyle>
          <a:p>
            <a:pPr algn="ctr" eaLnBrk="1" hangingPunct="1"/>
            <a:r>
              <a:rPr lang="en-US" altLang="en-US" sz="2400" dirty="0" smtClean="0"/>
              <a:t>&lt; 1</a:t>
            </a:r>
            <a:endParaRPr lang="en-US" altLang="en-US" sz="2400" dirty="0"/>
          </a:p>
        </p:txBody>
      </p:sp>
      <p:pic>
        <p:nvPicPr>
          <p:cNvPr id="3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55888" t="8230" b="19388"/>
          <a:stretch/>
        </p:blipFill>
        <p:spPr bwMode="auto">
          <a:xfrm>
            <a:off x="6489625" y="1914790"/>
            <a:ext cx="1816175" cy="1538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45"/>
          <p:cNvSpPr>
            <a:spLocks noChangeArrowheads="1"/>
          </p:cNvSpPr>
          <p:nvPr/>
        </p:nvSpPr>
        <p:spPr bwMode="auto">
          <a:xfrm>
            <a:off x="6886903" y="29718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Microsoft Sans Serif" panose="020B0604020202020204" pitchFamily="34" charset="0"/>
              </a:defRPr>
            </a:lvl1pPr>
            <a:lvl2pPr marL="742950" indent="-285750">
              <a:defRPr sz="2000" b="1">
                <a:solidFill>
                  <a:schemeClr val="tx1"/>
                </a:solidFill>
                <a:latin typeface="Microsoft Sans Serif" panose="020B0604020202020204" pitchFamily="34" charset="0"/>
              </a:defRPr>
            </a:lvl2pPr>
            <a:lvl3pPr marL="1143000" indent="-228600">
              <a:defRPr sz="2000" b="1">
                <a:solidFill>
                  <a:schemeClr val="tx1"/>
                </a:solidFill>
                <a:latin typeface="Microsoft Sans Serif" panose="020B0604020202020204" pitchFamily="34" charset="0"/>
              </a:defRPr>
            </a:lvl3pPr>
            <a:lvl4pPr marL="1600200" indent="-228600">
              <a:defRPr sz="2000" b="1">
                <a:solidFill>
                  <a:schemeClr val="tx1"/>
                </a:solidFill>
                <a:latin typeface="Microsoft Sans Serif" panose="020B0604020202020204" pitchFamily="34" charset="0"/>
              </a:defRPr>
            </a:lvl4pPr>
            <a:lvl5pPr marL="2057400" indent="-228600">
              <a:defRPr sz="2000" b="1">
                <a:solidFill>
                  <a:schemeClr val="tx1"/>
                </a:solidFill>
                <a:latin typeface="Microsoft Sans Serif" panose="020B0604020202020204" pitchFamily="34" charset="0"/>
              </a:defRPr>
            </a:lvl5pPr>
            <a:lvl6pPr marL="2514600" indent="-228600" eaLnBrk="0" fontAlgn="base" hangingPunct="0">
              <a:spcBef>
                <a:spcPct val="50000"/>
              </a:spcBef>
              <a:spcAft>
                <a:spcPct val="0"/>
              </a:spcAft>
              <a:defRPr sz="2000" b="1">
                <a:solidFill>
                  <a:schemeClr val="tx1"/>
                </a:solidFill>
                <a:latin typeface="Microsoft Sans Serif" panose="020B0604020202020204" pitchFamily="34" charset="0"/>
              </a:defRPr>
            </a:lvl6pPr>
            <a:lvl7pPr marL="2971800" indent="-228600" eaLnBrk="0" fontAlgn="base" hangingPunct="0">
              <a:spcBef>
                <a:spcPct val="50000"/>
              </a:spcBef>
              <a:spcAft>
                <a:spcPct val="0"/>
              </a:spcAft>
              <a:defRPr sz="2000" b="1">
                <a:solidFill>
                  <a:schemeClr val="tx1"/>
                </a:solidFill>
                <a:latin typeface="Microsoft Sans Serif" panose="020B0604020202020204" pitchFamily="34" charset="0"/>
              </a:defRPr>
            </a:lvl7pPr>
            <a:lvl8pPr marL="3429000" indent="-228600" eaLnBrk="0" fontAlgn="base" hangingPunct="0">
              <a:spcBef>
                <a:spcPct val="50000"/>
              </a:spcBef>
              <a:spcAft>
                <a:spcPct val="0"/>
              </a:spcAft>
              <a:defRPr sz="2000" b="1">
                <a:solidFill>
                  <a:schemeClr val="tx1"/>
                </a:solidFill>
                <a:latin typeface="Microsoft Sans Serif" panose="020B0604020202020204" pitchFamily="34" charset="0"/>
              </a:defRPr>
            </a:lvl8pPr>
            <a:lvl9pPr marL="3886200" indent="-228600" eaLnBrk="0" fontAlgn="base" hangingPunct="0">
              <a:spcBef>
                <a:spcPct val="50000"/>
              </a:spcBef>
              <a:spcAft>
                <a:spcPct val="0"/>
              </a:spcAft>
              <a:defRPr sz="2000" b="1">
                <a:solidFill>
                  <a:schemeClr val="tx1"/>
                </a:solidFill>
                <a:latin typeface="Microsoft Sans Serif" panose="020B0604020202020204" pitchFamily="34" charset="0"/>
              </a:defRPr>
            </a:lvl9pPr>
          </a:lstStyle>
          <a:p>
            <a:pPr algn="ctr" eaLnBrk="1" hangingPunct="1">
              <a:spcBef>
                <a:spcPct val="0"/>
              </a:spcBef>
            </a:pPr>
            <a:r>
              <a:rPr lang="en-US" altLang="en-US" sz="1400" i="1" dirty="0">
                <a:solidFill>
                  <a:schemeClr val="bg1"/>
                </a:solidFill>
                <a:cs typeface="Times New Roman" panose="02020603050405020304" pitchFamily="18" charset="0"/>
              </a:rPr>
              <a:t>X-Ray</a:t>
            </a:r>
            <a:endParaRPr lang="en-US" altLang="en-US" sz="1400" i="1" dirty="0">
              <a:solidFill>
                <a:schemeClr val="bg1"/>
              </a:solidFill>
              <a:cs typeface="Arial" panose="020B0604020202020204" pitchFamily="34" charset="0"/>
            </a:endParaRPr>
          </a:p>
        </p:txBody>
      </p:sp>
      <p:sp>
        <p:nvSpPr>
          <p:cNvPr id="36" name="Text Box 48"/>
          <p:cNvSpPr txBox="1">
            <a:spLocks noChangeArrowheads="1"/>
          </p:cNvSpPr>
          <p:nvPr/>
        </p:nvSpPr>
        <p:spPr bwMode="auto">
          <a:xfrm>
            <a:off x="8229600" y="51816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Microsoft Sans Serif" panose="020B0604020202020204" pitchFamily="34" charset="0"/>
              </a:defRPr>
            </a:lvl1pPr>
            <a:lvl2pPr marL="742950" indent="-285750">
              <a:defRPr sz="2000" b="1">
                <a:solidFill>
                  <a:schemeClr val="tx1"/>
                </a:solidFill>
                <a:latin typeface="Microsoft Sans Serif" panose="020B0604020202020204" pitchFamily="34" charset="0"/>
              </a:defRPr>
            </a:lvl2pPr>
            <a:lvl3pPr marL="1143000" indent="-228600">
              <a:defRPr sz="2000" b="1">
                <a:solidFill>
                  <a:schemeClr val="tx1"/>
                </a:solidFill>
                <a:latin typeface="Microsoft Sans Serif" panose="020B0604020202020204" pitchFamily="34" charset="0"/>
              </a:defRPr>
            </a:lvl3pPr>
            <a:lvl4pPr marL="1600200" indent="-228600">
              <a:defRPr sz="2000" b="1">
                <a:solidFill>
                  <a:schemeClr val="tx1"/>
                </a:solidFill>
                <a:latin typeface="Microsoft Sans Serif" panose="020B0604020202020204" pitchFamily="34" charset="0"/>
              </a:defRPr>
            </a:lvl4pPr>
            <a:lvl5pPr marL="2057400" indent="-228600">
              <a:defRPr sz="2000" b="1">
                <a:solidFill>
                  <a:schemeClr val="tx1"/>
                </a:solidFill>
                <a:latin typeface="Microsoft Sans Serif" panose="020B0604020202020204" pitchFamily="34" charset="0"/>
              </a:defRPr>
            </a:lvl5pPr>
            <a:lvl6pPr marL="2514600" indent="-228600" eaLnBrk="0" fontAlgn="base" hangingPunct="0">
              <a:spcBef>
                <a:spcPct val="50000"/>
              </a:spcBef>
              <a:spcAft>
                <a:spcPct val="0"/>
              </a:spcAft>
              <a:defRPr sz="2000" b="1">
                <a:solidFill>
                  <a:schemeClr val="tx1"/>
                </a:solidFill>
                <a:latin typeface="Microsoft Sans Serif" panose="020B0604020202020204" pitchFamily="34" charset="0"/>
              </a:defRPr>
            </a:lvl6pPr>
            <a:lvl7pPr marL="2971800" indent="-228600" eaLnBrk="0" fontAlgn="base" hangingPunct="0">
              <a:spcBef>
                <a:spcPct val="50000"/>
              </a:spcBef>
              <a:spcAft>
                <a:spcPct val="0"/>
              </a:spcAft>
              <a:defRPr sz="2000" b="1">
                <a:solidFill>
                  <a:schemeClr val="tx1"/>
                </a:solidFill>
                <a:latin typeface="Microsoft Sans Serif" panose="020B0604020202020204" pitchFamily="34" charset="0"/>
              </a:defRPr>
            </a:lvl7pPr>
            <a:lvl8pPr marL="3429000" indent="-228600" eaLnBrk="0" fontAlgn="base" hangingPunct="0">
              <a:spcBef>
                <a:spcPct val="50000"/>
              </a:spcBef>
              <a:spcAft>
                <a:spcPct val="0"/>
              </a:spcAft>
              <a:defRPr sz="2000" b="1">
                <a:solidFill>
                  <a:schemeClr val="tx1"/>
                </a:solidFill>
                <a:latin typeface="Microsoft Sans Serif" panose="020B0604020202020204" pitchFamily="34" charset="0"/>
              </a:defRPr>
            </a:lvl8pPr>
            <a:lvl9pPr marL="3886200" indent="-228600" eaLnBrk="0" fontAlgn="base" hangingPunct="0">
              <a:spcBef>
                <a:spcPct val="50000"/>
              </a:spcBef>
              <a:spcAft>
                <a:spcPct val="0"/>
              </a:spcAft>
              <a:defRPr sz="2000" b="1">
                <a:solidFill>
                  <a:schemeClr val="tx1"/>
                </a:solidFill>
                <a:latin typeface="Microsoft Sans Serif" panose="020B0604020202020204" pitchFamily="34" charset="0"/>
              </a:defRPr>
            </a:lvl9pPr>
          </a:lstStyle>
          <a:p>
            <a:pPr algn="ctr" eaLnBrk="1" hangingPunct="1"/>
            <a:r>
              <a:rPr lang="en-US" altLang="en-US" sz="2400" dirty="0"/>
              <a:t>1</a:t>
            </a:r>
            <a:r>
              <a:rPr lang="en-US" altLang="en-US" sz="2400" dirty="0" smtClean="0"/>
              <a:t>00</a:t>
            </a:r>
            <a:endParaRPr lang="en-US" altLang="en-US" sz="2400" dirty="0"/>
          </a:p>
        </p:txBody>
      </p:sp>
    </p:spTree>
    <p:extLst>
      <p:ext uri="{BB962C8B-B14F-4D97-AF65-F5344CB8AC3E}">
        <p14:creationId xmlns:p14="http://schemas.microsoft.com/office/powerpoint/2010/main" val="7206785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stan0189\Pictures\2008-06-02\226.JPG"/>
          <p:cNvPicPr>
            <a:picLocks noChangeAspect="1" noChangeArrowheads="1"/>
          </p:cNvPicPr>
          <p:nvPr/>
        </p:nvPicPr>
        <p:blipFill>
          <a:blip r:embed="rId2" cstate="print"/>
          <a:srcRect/>
          <a:stretch>
            <a:fillRect/>
          </a:stretch>
        </p:blipFill>
        <p:spPr bwMode="auto">
          <a:xfrm>
            <a:off x="3022601" y="1143000"/>
            <a:ext cx="3454399" cy="2590800"/>
          </a:xfrm>
          <a:prstGeom prst="rect">
            <a:avLst/>
          </a:prstGeom>
          <a:noFill/>
        </p:spPr>
      </p:pic>
      <p:pic>
        <p:nvPicPr>
          <p:cNvPr id="8" name="Picture 2" descr="C:\Users\stan0189\Pictures\PHOTOfunSTUDIO\20090708\P1010112.JPG"/>
          <p:cNvPicPr>
            <a:picLocks noChangeAspect="1" noChangeArrowheads="1"/>
          </p:cNvPicPr>
          <p:nvPr/>
        </p:nvPicPr>
        <p:blipFill>
          <a:blip r:embed="rId3" cstate="print"/>
          <a:srcRect/>
          <a:stretch>
            <a:fillRect/>
          </a:stretch>
        </p:blipFill>
        <p:spPr bwMode="auto">
          <a:xfrm>
            <a:off x="6172200" y="4191000"/>
            <a:ext cx="2643174" cy="1982381"/>
          </a:xfrm>
          <a:prstGeom prst="rect">
            <a:avLst/>
          </a:prstGeom>
          <a:noFill/>
        </p:spPr>
      </p:pic>
      <p:pic>
        <p:nvPicPr>
          <p:cNvPr id="274434" name="Picture 1" descr="cid:image001.jpg@01CA0146.CC5AED50"/>
          <p:cNvPicPr>
            <a:picLocks noChangeAspect="1" noChangeArrowheads="1"/>
          </p:cNvPicPr>
          <p:nvPr/>
        </p:nvPicPr>
        <p:blipFill>
          <a:blip r:embed="rId4" cstate="print"/>
          <a:srcRect/>
          <a:stretch>
            <a:fillRect/>
          </a:stretch>
        </p:blipFill>
        <p:spPr bwMode="auto">
          <a:xfrm>
            <a:off x="381000" y="1143000"/>
            <a:ext cx="2476473" cy="3301964"/>
          </a:xfrm>
          <a:prstGeom prst="rect">
            <a:avLst/>
          </a:prstGeom>
          <a:noFill/>
          <a:ln w="9525">
            <a:noFill/>
            <a:miter lim="800000"/>
            <a:headEnd/>
            <a:tailEnd/>
          </a:ln>
        </p:spPr>
      </p:pic>
      <p:pic>
        <p:nvPicPr>
          <p:cNvPr id="274435" name="Picture 6" descr="cid:image006.jpg@01CA0146.CC5AED50"/>
          <p:cNvPicPr>
            <a:picLocks noChangeAspect="1" noChangeArrowheads="1"/>
          </p:cNvPicPr>
          <p:nvPr/>
        </p:nvPicPr>
        <p:blipFill>
          <a:blip r:embed="rId5" cstate="print"/>
          <a:srcRect/>
          <a:stretch>
            <a:fillRect/>
          </a:stretch>
        </p:blipFill>
        <p:spPr bwMode="auto">
          <a:xfrm>
            <a:off x="6619875" y="1143000"/>
            <a:ext cx="2143125" cy="2857500"/>
          </a:xfrm>
          <a:prstGeom prst="rect">
            <a:avLst/>
          </a:prstGeom>
          <a:noFill/>
          <a:ln w="9525">
            <a:noFill/>
            <a:miter lim="800000"/>
            <a:headEnd/>
            <a:tailEnd/>
          </a:ln>
        </p:spPr>
      </p:pic>
      <p:pic>
        <p:nvPicPr>
          <p:cNvPr id="274436" name="Picture 5" descr="cid:image005.jpg@01CA0146.CC5AED50"/>
          <p:cNvPicPr>
            <a:picLocks noChangeAspect="1" noChangeArrowheads="1"/>
          </p:cNvPicPr>
          <p:nvPr/>
        </p:nvPicPr>
        <p:blipFill>
          <a:blip r:embed="rId6" cstate="print"/>
          <a:srcRect/>
          <a:stretch>
            <a:fillRect/>
          </a:stretch>
        </p:blipFill>
        <p:spPr bwMode="auto">
          <a:xfrm>
            <a:off x="3048000" y="3886200"/>
            <a:ext cx="3048000" cy="2286000"/>
          </a:xfrm>
          <a:prstGeom prst="rect">
            <a:avLst/>
          </a:prstGeom>
          <a:noFill/>
          <a:ln w="9525">
            <a:noFill/>
            <a:miter lim="800000"/>
            <a:headEnd/>
            <a:tailEnd/>
          </a:ln>
        </p:spPr>
      </p:pic>
      <p:pic>
        <p:nvPicPr>
          <p:cNvPr id="9" name="Picture 2" descr="D:\24640537\IMG0003.JPG"/>
          <p:cNvPicPr>
            <a:picLocks noChangeAspect="1" noChangeArrowheads="1"/>
          </p:cNvPicPr>
          <p:nvPr/>
        </p:nvPicPr>
        <p:blipFill>
          <a:blip r:embed="rId7" cstate="print"/>
          <a:srcRect/>
          <a:stretch>
            <a:fillRect/>
          </a:stretch>
        </p:blipFill>
        <p:spPr bwMode="auto">
          <a:xfrm>
            <a:off x="323528" y="4474765"/>
            <a:ext cx="2660934" cy="1773635"/>
          </a:xfrm>
          <a:prstGeom prst="rect">
            <a:avLst/>
          </a:prstGeom>
          <a:noFill/>
        </p:spPr>
      </p:pic>
      <p:sp>
        <p:nvSpPr>
          <p:cNvPr id="10" name="Text Box 2"/>
          <p:cNvSpPr txBox="1">
            <a:spLocks noChangeArrowheads="1"/>
          </p:cNvSpPr>
          <p:nvPr/>
        </p:nvSpPr>
        <p:spPr bwMode="auto">
          <a:xfrm>
            <a:off x="0" y="76200"/>
            <a:ext cx="9144000" cy="954107"/>
          </a:xfrm>
          <a:prstGeom prst="rect">
            <a:avLst/>
          </a:prstGeom>
          <a:noFill/>
          <a:ln w="9525">
            <a:noFill/>
            <a:miter lim="800000"/>
            <a:headEnd/>
            <a:tailEnd/>
          </a:ln>
        </p:spPr>
        <p:txBody>
          <a:bodyPr>
            <a:spAutoFit/>
          </a:bodyPr>
          <a:lstStyle/>
          <a:p>
            <a:pPr algn="ctr" eaLnBrk="1" hangingPunct="1"/>
            <a:r>
              <a:rPr lang="en-US" sz="2800" i="1" dirty="0" smtClean="0"/>
              <a:t>Non-contaminating mills/grinders modified and distributed to </a:t>
            </a:r>
            <a:r>
              <a:rPr lang="en-US" sz="2800" i="1" dirty="0"/>
              <a:t>CGIAR &amp; NARS Partners</a:t>
            </a:r>
            <a:endParaRPr lang="en-US" sz="2800" i="1" dirty="0">
              <a:solidFill>
                <a:srgbClr val="FF0000"/>
              </a:solidFill>
            </a:endParaRPr>
          </a:p>
        </p:txBody>
      </p:sp>
      <p:sp>
        <p:nvSpPr>
          <p:cNvPr id="11" name="Text Box 18"/>
          <p:cNvSpPr txBox="1">
            <a:spLocks noChangeArrowheads="1"/>
          </p:cNvSpPr>
          <p:nvPr/>
        </p:nvSpPr>
        <p:spPr bwMode="auto">
          <a:xfrm>
            <a:off x="228600" y="6324600"/>
            <a:ext cx="5562600" cy="400050"/>
          </a:xfrm>
          <a:prstGeom prst="rect">
            <a:avLst/>
          </a:prstGeom>
          <a:noFill/>
          <a:ln w="9525">
            <a:noFill/>
            <a:miter lim="800000"/>
            <a:headEnd/>
            <a:tailEnd/>
          </a:ln>
        </p:spPr>
        <p:txBody>
          <a:bodyPr wrap="square">
            <a:spAutoFit/>
          </a:bodyPr>
          <a:lstStyle/>
          <a:p>
            <a:r>
              <a:rPr lang="en-US" dirty="0" smtClean="0">
                <a:solidFill>
                  <a:schemeClr val="bg1">
                    <a:lumMod val="50000"/>
                  </a:schemeClr>
                </a:solidFill>
                <a:cs typeface="Microsoft Sans Serif" pitchFamily="34" charset="0"/>
              </a:rPr>
              <a:t>James Stangoulis, Flinders University, Adelaide</a:t>
            </a:r>
            <a:endParaRPr lang="tr-TR" dirty="0">
              <a:solidFill>
                <a:schemeClr val="bg1">
                  <a:lumMod val="50000"/>
                </a:schemeClr>
              </a:solidFill>
              <a:cs typeface="Microsoft Sans Serif" pitchFamily="34" charset="0"/>
            </a:endParaRPr>
          </a:p>
        </p:txBody>
      </p:sp>
    </p:spTree>
    <p:extLst>
      <p:ext uri="{BB962C8B-B14F-4D97-AF65-F5344CB8AC3E}">
        <p14:creationId xmlns:p14="http://schemas.microsoft.com/office/powerpoint/2010/main" val="22849435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lide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0"/>
            <a:ext cx="91360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ChangeArrowheads="1"/>
          </p:cNvSpPr>
          <p:nvPr/>
        </p:nvSpPr>
        <p:spPr bwMode="auto">
          <a:xfrm>
            <a:off x="0" y="0"/>
            <a:ext cx="1295400" cy="6858000"/>
          </a:xfrm>
          <a:prstGeom prst="rect">
            <a:avLst/>
          </a:prstGeom>
          <a:solidFill>
            <a:schemeClr val="tx1"/>
          </a:solidFill>
          <a:ln w="9525">
            <a:solidFill>
              <a:schemeClr val="tx1"/>
            </a:solidFill>
            <a:miter lim="800000"/>
            <a:headEnd/>
            <a:tailEnd/>
          </a:ln>
        </p:spPr>
        <p:txBody>
          <a:bodyPr wrap="none" anchor="ctr"/>
          <a:lstStyle/>
          <a:p>
            <a:endParaRPr lang="en-US" dirty="0"/>
          </a:p>
        </p:txBody>
      </p:sp>
      <p:sp>
        <p:nvSpPr>
          <p:cNvPr id="3076" name="Rectangle 4"/>
          <p:cNvSpPr>
            <a:spLocks noChangeArrowheads="1"/>
          </p:cNvSpPr>
          <p:nvPr/>
        </p:nvSpPr>
        <p:spPr bwMode="auto">
          <a:xfrm>
            <a:off x="7924800" y="0"/>
            <a:ext cx="1219200" cy="6858000"/>
          </a:xfrm>
          <a:prstGeom prst="rect">
            <a:avLst/>
          </a:prstGeom>
          <a:solidFill>
            <a:schemeClr val="tx1"/>
          </a:solidFill>
          <a:ln w="9525">
            <a:solidFill>
              <a:schemeClr val="tx1"/>
            </a:solidFill>
            <a:miter lim="800000"/>
            <a:headEnd/>
            <a:tailEnd/>
          </a:ln>
        </p:spPr>
        <p:txBody>
          <a:bodyPr wrap="none" anchor="ctr"/>
          <a:lstStyle/>
          <a:p>
            <a:endParaRPr lang="en-US" dirty="0"/>
          </a:p>
        </p:txBody>
      </p:sp>
      <p:sp>
        <p:nvSpPr>
          <p:cNvPr id="3077" name="Text Box 5"/>
          <p:cNvSpPr txBox="1">
            <a:spLocks noChangeArrowheads="1"/>
          </p:cNvSpPr>
          <p:nvPr/>
        </p:nvSpPr>
        <p:spPr bwMode="auto">
          <a:xfrm>
            <a:off x="0" y="549275"/>
            <a:ext cx="9144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Microsoft Sans Serif" pitchFamily="34" charset="0"/>
              </a:defRPr>
            </a:lvl1pPr>
            <a:lvl2pPr marL="742950" indent="-285750">
              <a:defRPr sz="2000" b="1">
                <a:solidFill>
                  <a:schemeClr val="tx1"/>
                </a:solidFill>
                <a:latin typeface="Microsoft Sans Serif" pitchFamily="34" charset="0"/>
              </a:defRPr>
            </a:lvl2pPr>
            <a:lvl3pPr marL="1143000" indent="-228600">
              <a:defRPr sz="2000" b="1">
                <a:solidFill>
                  <a:schemeClr val="tx1"/>
                </a:solidFill>
                <a:latin typeface="Microsoft Sans Serif" pitchFamily="34" charset="0"/>
              </a:defRPr>
            </a:lvl3pPr>
            <a:lvl4pPr marL="1600200" indent="-228600">
              <a:defRPr sz="2000" b="1">
                <a:solidFill>
                  <a:schemeClr val="tx1"/>
                </a:solidFill>
                <a:latin typeface="Microsoft Sans Serif" pitchFamily="34" charset="0"/>
              </a:defRPr>
            </a:lvl4pPr>
            <a:lvl5pPr marL="2057400" indent="-228600">
              <a:defRPr sz="2000" b="1">
                <a:solidFill>
                  <a:schemeClr val="tx1"/>
                </a:solidFill>
                <a:latin typeface="Microsoft Sans Serif" pitchFamily="34" charset="0"/>
              </a:defRPr>
            </a:lvl5pPr>
            <a:lvl6pPr marL="2514600" indent="-228600" eaLnBrk="0" fontAlgn="base" hangingPunct="0">
              <a:spcBef>
                <a:spcPct val="50000"/>
              </a:spcBef>
              <a:spcAft>
                <a:spcPct val="0"/>
              </a:spcAft>
              <a:defRPr sz="2000" b="1">
                <a:solidFill>
                  <a:schemeClr val="tx1"/>
                </a:solidFill>
                <a:latin typeface="Microsoft Sans Serif" pitchFamily="34" charset="0"/>
              </a:defRPr>
            </a:lvl6pPr>
            <a:lvl7pPr marL="2971800" indent="-228600" eaLnBrk="0" fontAlgn="base" hangingPunct="0">
              <a:spcBef>
                <a:spcPct val="50000"/>
              </a:spcBef>
              <a:spcAft>
                <a:spcPct val="0"/>
              </a:spcAft>
              <a:defRPr sz="2000" b="1">
                <a:solidFill>
                  <a:schemeClr val="tx1"/>
                </a:solidFill>
                <a:latin typeface="Microsoft Sans Serif" pitchFamily="34" charset="0"/>
              </a:defRPr>
            </a:lvl7pPr>
            <a:lvl8pPr marL="3429000" indent="-228600" eaLnBrk="0" fontAlgn="base" hangingPunct="0">
              <a:spcBef>
                <a:spcPct val="50000"/>
              </a:spcBef>
              <a:spcAft>
                <a:spcPct val="0"/>
              </a:spcAft>
              <a:defRPr sz="2000" b="1">
                <a:solidFill>
                  <a:schemeClr val="tx1"/>
                </a:solidFill>
                <a:latin typeface="Microsoft Sans Serif" pitchFamily="34" charset="0"/>
              </a:defRPr>
            </a:lvl8pPr>
            <a:lvl9pPr marL="3886200" indent="-228600" eaLnBrk="0" fontAlgn="base" hangingPunct="0">
              <a:spcBef>
                <a:spcPct val="50000"/>
              </a:spcBef>
              <a:spcAft>
                <a:spcPct val="0"/>
              </a:spcAft>
              <a:defRPr sz="2000" b="1">
                <a:solidFill>
                  <a:schemeClr val="tx1"/>
                </a:solidFill>
                <a:latin typeface="Microsoft Sans Serif" pitchFamily="34" charset="0"/>
              </a:defRPr>
            </a:lvl9pPr>
          </a:lstStyle>
          <a:p>
            <a:pPr algn="ctr" eaLnBrk="1" hangingPunct="1">
              <a:spcBef>
                <a:spcPct val="0"/>
              </a:spcBef>
            </a:pPr>
            <a:r>
              <a:rPr lang="en-US" sz="4000" dirty="0">
                <a:solidFill>
                  <a:schemeClr val="bg1"/>
                </a:solidFill>
              </a:rPr>
              <a:t>The 21</a:t>
            </a:r>
            <a:r>
              <a:rPr lang="en-US" sz="4000" baseline="30000" dirty="0">
                <a:solidFill>
                  <a:schemeClr val="bg1"/>
                </a:solidFill>
              </a:rPr>
              <a:t>st</a:t>
            </a:r>
            <a:r>
              <a:rPr lang="en-US" sz="4000" dirty="0">
                <a:solidFill>
                  <a:schemeClr val="bg1"/>
                </a:solidFill>
              </a:rPr>
              <a:t> Century faces Major Food Security Challenges</a:t>
            </a:r>
          </a:p>
        </p:txBody>
      </p:sp>
    </p:spTree>
    <p:extLst>
      <p:ext uri="{BB962C8B-B14F-4D97-AF65-F5344CB8AC3E}">
        <p14:creationId xmlns:p14="http://schemas.microsoft.com/office/powerpoint/2010/main" val="23706316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866" name="Picture 4" descr="Fig"/>
          <p:cNvPicPr>
            <a:picLocks noChangeAspect="1" noChangeArrowheads="1"/>
          </p:cNvPicPr>
          <p:nvPr/>
        </p:nvPicPr>
        <p:blipFill rotWithShape="1">
          <a:blip r:embed="rId3" cstate="print"/>
          <a:srcRect l="10917" t="51979" r="18123" b="5415"/>
          <a:stretch/>
        </p:blipFill>
        <p:spPr bwMode="auto">
          <a:xfrm>
            <a:off x="629984" y="3048001"/>
            <a:ext cx="4259582" cy="3276600"/>
          </a:xfrm>
          <a:prstGeom prst="rect">
            <a:avLst/>
          </a:prstGeom>
          <a:noFill/>
          <a:ln w="9525">
            <a:noFill/>
            <a:miter lim="800000"/>
            <a:headEnd/>
            <a:tailEnd/>
          </a:ln>
        </p:spPr>
      </p:pic>
      <p:sp>
        <p:nvSpPr>
          <p:cNvPr id="10" name="Rectangle 9"/>
          <p:cNvSpPr/>
          <p:nvPr/>
        </p:nvSpPr>
        <p:spPr>
          <a:xfrm>
            <a:off x="0" y="6324600"/>
            <a:ext cx="215900"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5"/>
          <p:cNvSpPr>
            <a:spLocks noChangeArrowheads="1"/>
          </p:cNvSpPr>
          <p:nvPr/>
        </p:nvSpPr>
        <p:spPr bwMode="auto">
          <a:xfrm>
            <a:off x="1066800" y="6052068"/>
            <a:ext cx="2637229" cy="338554"/>
          </a:xfrm>
          <a:prstGeom prst="rect">
            <a:avLst/>
          </a:prstGeom>
          <a:noFill/>
          <a:ln w="9525">
            <a:noFill/>
            <a:miter lim="800000"/>
            <a:headEnd/>
            <a:tailEnd/>
          </a:ln>
        </p:spPr>
        <p:txBody>
          <a:bodyPr wrap="square" anchor="ctr">
            <a:spAutoFit/>
          </a:bodyPr>
          <a:lstStyle/>
          <a:p>
            <a:pPr algn="ctr">
              <a:spcBef>
                <a:spcPct val="0"/>
              </a:spcBef>
            </a:pPr>
            <a:r>
              <a:rPr lang="tr-TR" sz="1600" i="1" dirty="0">
                <a:solidFill>
                  <a:schemeClr val="bg1"/>
                </a:solidFill>
                <a:cs typeface="Microsoft Sans Serif" pitchFamily="34" charset="0"/>
              </a:rPr>
              <a:t>Cakmak et al., </a:t>
            </a:r>
            <a:r>
              <a:rPr lang="tr-TR" sz="1600" i="1" dirty="0" smtClean="0">
                <a:solidFill>
                  <a:schemeClr val="bg1"/>
                </a:solidFill>
                <a:cs typeface="Microsoft Sans Serif" pitchFamily="34" charset="0"/>
              </a:rPr>
              <a:t>20</a:t>
            </a:r>
            <a:r>
              <a:rPr lang="en-US" sz="1600" i="1" dirty="0" smtClean="0">
                <a:solidFill>
                  <a:schemeClr val="bg1"/>
                </a:solidFill>
                <a:cs typeface="Microsoft Sans Serif" pitchFamily="34" charset="0"/>
              </a:rPr>
              <a:t>10. </a:t>
            </a:r>
            <a:endParaRPr lang="tr-TR" sz="1600" i="1" dirty="0">
              <a:solidFill>
                <a:schemeClr val="bg1"/>
              </a:solidFill>
              <a:cs typeface="Microsoft Sans Serif" pitchFamily="34" charset="0"/>
            </a:endParaRPr>
          </a:p>
        </p:txBody>
      </p:sp>
      <p:pic>
        <p:nvPicPr>
          <p:cNvPr id="5" name="Picture 4"/>
          <p:cNvPicPr>
            <a:picLocks noChangeAspect="1"/>
          </p:cNvPicPr>
          <p:nvPr/>
        </p:nvPicPr>
        <p:blipFill rotWithShape="1">
          <a:blip r:embed="rId4"/>
          <a:srcRect l="23779" r="27920" b="32693"/>
          <a:stretch/>
        </p:blipFill>
        <p:spPr>
          <a:xfrm>
            <a:off x="4800600" y="1219200"/>
            <a:ext cx="4271955" cy="3733800"/>
          </a:xfrm>
          <a:prstGeom prst="rect">
            <a:avLst/>
          </a:prstGeom>
        </p:spPr>
      </p:pic>
      <p:sp>
        <p:nvSpPr>
          <p:cNvPr id="19" name="TextBox 18"/>
          <p:cNvSpPr txBox="1"/>
          <p:nvPr/>
        </p:nvSpPr>
        <p:spPr>
          <a:xfrm>
            <a:off x="0" y="0"/>
            <a:ext cx="9144000" cy="646331"/>
          </a:xfrm>
          <a:prstGeom prst="rect">
            <a:avLst/>
          </a:prstGeom>
          <a:noFill/>
        </p:spPr>
        <p:txBody>
          <a:bodyPr wrap="square" rtlCol="0">
            <a:spAutoFit/>
          </a:bodyPr>
          <a:lstStyle/>
          <a:p>
            <a:pPr algn="ctr"/>
            <a:r>
              <a:rPr lang="en-AU" sz="3600" i="1" dirty="0" smtClean="0">
                <a:solidFill>
                  <a:schemeClr val="bg1"/>
                </a:solidFill>
              </a:rPr>
              <a:t>Localization of Iron &amp; Zinc in Cereals </a:t>
            </a:r>
            <a:endParaRPr lang="en-AU" sz="3600" i="1" dirty="0">
              <a:solidFill>
                <a:srgbClr val="FFFF00"/>
              </a:solidFill>
            </a:endParaRPr>
          </a:p>
        </p:txBody>
      </p:sp>
      <p:sp>
        <p:nvSpPr>
          <p:cNvPr id="20" name="TextBox 19"/>
          <p:cNvSpPr txBox="1"/>
          <p:nvPr/>
        </p:nvSpPr>
        <p:spPr>
          <a:xfrm>
            <a:off x="5562600" y="2658754"/>
            <a:ext cx="2196084" cy="830997"/>
          </a:xfrm>
          <a:prstGeom prst="rect">
            <a:avLst/>
          </a:prstGeom>
          <a:noFill/>
        </p:spPr>
        <p:txBody>
          <a:bodyPr wrap="square" rtlCol="0">
            <a:spAutoFit/>
          </a:bodyPr>
          <a:lstStyle/>
          <a:p>
            <a:pPr algn="ctr"/>
            <a:r>
              <a:rPr lang="en-AU" sz="2400" dirty="0" smtClean="0">
                <a:solidFill>
                  <a:schemeClr val="bg1"/>
                </a:solidFill>
              </a:rPr>
              <a:t>Aleurone  &amp; Sub-Aleurone</a:t>
            </a:r>
            <a:endParaRPr lang="en-AU" sz="2400" dirty="0">
              <a:solidFill>
                <a:schemeClr val="bg1"/>
              </a:solidFill>
            </a:endParaRPr>
          </a:p>
        </p:txBody>
      </p:sp>
      <p:sp>
        <p:nvSpPr>
          <p:cNvPr id="21" name="TextBox 20"/>
          <p:cNvSpPr txBox="1"/>
          <p:nvPr/>
        </p:nvSpPr>
        <p:spPr>
          <a:xfrm>
            <a:off x="7241377" y="4884003"/>
            <a:ext cx="1902623" cy="830997"/>
          </a:xfrm>
          <a:prstGeom prst="rect">
            <a:avLst/>
          </a:prstGeom>
          <a:noFill/>
        </p:spPr>
        <p:txBody>
          <a:bodyPr wrap="square" rtlCol="0">
            <a:spAutoFit/>
          </a:bodyPr>
          <a:lstStyle/>
          <a:p>
            <a:pPr algn="ctr"/>
            <a:r>
              <a:rPr lang="en-AU" sz="2400" dirty="0" smtClean="0">
                <a:solidFill>
                  <a:schemeClr val="bg1"/>
                </a:solidFill>
              </a:rPr>
              <a:t>Deep into  Endosperm</a:t>
            </a:r>
            <a:endParaRPr lang="en-AU" sz="2400" dirty="0">
              <a:solidFill>
                <a:schemeClr val="bg1"/>
              </a:solidFill>
            </a:endParaRPr>
          </a:p>
        </p:txBody>
      </p:sp>
      <p:sp>
        <p:nvSpPr>
          <p:cNvPr id="22" name="TextBox 21"/>
          <p:cNvSpPr txBox="1"/>
          <p:nvPr/>
        </p:nvSpPr>
        <p:spPr>
          <a:xfrm>
            <a:off x="685800" y="1695271"/>
            <a:ext cx="3016250" cy="1200329"/>
          </a:xfrm>
          <a:prstGeom prst="rect">
            <a:avLst/>
          </a:prstGeom>
          <a:noFill/>
        </p:spPr>
        <p:txBody>
          <a:bodyPr wrap="square" rtlCol="0">
            <a:spAutoFit/>
          </a:bodyPr>
          <a:lstStyle/>
          <a:p>
            <a:pPr algn="ctr"/>
            <a:r>
              <a:rPr lang="en-AU" sz="2400" dirty="0" smtClean="0">
                <a:solidFill>
                  <a:srgbClr val="FFFF00"/>
                </a:solidFill>
              </a:rPr>
              <a:t>Concentrated in Aleurone, Embryo &amp; Vascular Bundles</a:t>
            </a:r>
            <a:endParaRPr lang="en-AU" sz="2400" dirty="0">
              <a:solidFill>
                <a:srgbClr val="FFFF00"/>
              </a:solidFill>
            </a:endParaRPr>
          </a:p>
        </p:txBody>
      </p:sp>
      <p:sp>
        <p:nvSpPr>
          <p:cNvPr id="23" name="TextBox 22"/>
          <p:cNvSpPr txBox="1"/>
          <p:nvPr/>
        </p:nvSpPr>
        <p:spPr>
          <a:xfrm>
            <a:off x="5793577" y="863025"/>
            <a:ext cx="1674023" cy="584775"/>
          </a:xfrm>
          <a:prstGeom prst="rect">
            <a:avLst/>
          </a:prstGeom>
          <a:noFill/>
        </p:spPr>
        <p:txBody>
          <a:bodyPr wrap="square" rtlCol="0">
            <a:spAutoFit/>
          </a:bodyPr>
          <a:lstStyle/>
          <a:p>
            <a:pPr algn="ctr"/>
            <a:r>
              <a:rPr lang="en-AU" sz="3200" dirty="0" smtClean="0">
                <a:solidFill>
                  <a:schemeClr val="bg1"/>
                </a:solidFill>
              </a:rPr>
              <a:t>Rice</a:t>
            </a:r>
            <a:endParaRPr lang="en-AU" sz="3200" dirty="0">
              <a:solidFill>
                <a:srgbClr val="FFFF00"/>
              </a:solidFill>
            </a:endParaRPr>
          </a:p>
        </p:txBody>
      </p:sp>
      <p:sp>
        <p:nvSpPr>
          <p:cNvPr id="24" name="TextBox 23"/>
          <p:cNvSpPr txBox="1"/>
          <p:nvPr/>
        </p:nvSpPr>
        <p:spPr>
          <a:xfrm>
            <a:off x="1066800" y="1167825"/>
            <a:ext cx="2209800" cy="584775"/>
          </a:xfrm>
          <a:prstGeom prst="rect">
            <a:avLst/>
          </a:prstGeom>
          <a:noFill/>
        </p:spPr>
        <p:txBody>
          <a:bodyPr wrap="square" rtlCol="0">
            <a:spAutoFit/>
          </a:bodyPr>
          <a:lstStyle/>
          <a:p>
            <a:pPr algn="ctr"/>
            <a:r>
              <a:rPr lang="en-AU" sz="3200" dirty="0" smtClean="0">
                <a:solidFill>
                  <a:srgbClr val="FFFF00"/>
                </a:solidFill>
              </a:rPr>
              <a:t>Wheat</a:t>
            </a:r>
            <a:endParaRPr lang="en-AU" sz="3200" dirty="0">
              <a:solidFill>
                <a:srgbClr val="FFFF00"/>
              </a:solidFill>
            </a:endParaRPr>
          </a:p>
        </p:txBody>
      </p:sp>
      <p:sp>
        <p:nvSpPr>
          <p:cNvPr id="26" name="TextBox 25"/>
          <p:cNvSpPr txBox="1"/>
          <p:nvPr/>
        </p:nvSpPr>
        <p:spPr>
          <a:xfrm>
            <a:off x="304800" y="2969357"/>
            <a:ext cx="1066800" cy="523220"/>
          </a:xfrm>
          <a:prstGeom prst="rect">
            <a:avLst/>
          </a:prstGeom>
          <a:solidFill>
            <a:schemeClr val="tx1"/>
          </a:solidFill>
        </p:spPr>
        <p:txBody>
          <a:bodyPr wrap="square" rtlCol="0">
            <a:spAutoFit/>
          </a:bodyPr>
          <a:lstStyle/>
          <a:p>
            <a:pPr algn="ctr"/>
            <a:r>
              <a:rPr lang="en-AU" sz="2800" dirty="0" smtClean="0">
                <a:solidFill>
                  <a:srgbClr val="FFFF00"/>
                </a:solidFill>
              </a:rPr>
              <a:t>Zinc</a:t>
            </a:r>
            <a:endParaRPr lang="en-AU" sz="2800" dirty="0">
              <a:solidFill>
                <a:srgbClr val="FFFF00"/>
              </a:solidFill>
            </a:endParaRPr>
          </a:p>
        </p:txBody>
      </p:sp>
      <p:sp>
        <p:nvSpPr>
          <p:cNvPr id="27" name="TextBox 26"/>
          <p:cNvSpPr txBox="1"/>
          <p:nvPr/>
        </p:nvSpPr>
        <p:spPr>
          <a:xfrm>
            <a:off x="2819400" y="2981980"/>
            <a:ext cx="1219200" cy="523220"/>
          </a:xfrm>
          <a:prstGeom prst="rect">
            <a:avLst/>
          </a:prstGeom>
          <a:solidFill>
            <a:schemeClr val="tx1"/>
          </a:solidFill>
        </p:spPr>
        <p:txBody>
          <a:bodyPr wrap="square" rtlCol="0">
            <a:spAutoFit/>
          </a:bodyPr>
          <a:lstStyle/>
          <a:p>
            <a:pPr algn="ctr"/>
            <a:r>
              <a:rPr lang="en-AU" sz="2800" dirty="0" smtClean="0">
                <a:solidFill>
                  <a:srgbClr val="FFFF00"/>
                </a:solidFill>
              </a:rPr>
              <a:t>Iron</a:t>
            </a:r>
            <a:endParaRPr lang="en-AU" sz="2800" dirty="0">
              <a:solidFill>
                <a:srgbClr val="FFFF00"/>
              </a:solidFill>
            </a:endParaRPr>
          </a:p>
        </p:txBody>
      </p:sp>
    </p:spTree>
    <p:extLst>
      <p:ext uri="{BB962C8B-B14F-4D97-AF65-F5344CB8AC3E}">
        <p14:creationId xmlns:p14="http://schemas.microsoft.com/office/powerpoint/2010/main" val="28789284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866" name="Picture 4" descr="Fig"/>
          <p:cNvPicPr>
            <a:picLocks noChangeAspect="1" noChangeArrowheads="1"/>
          </p:cNvPicPr>
          <p:nvPr/>
        </p:nvPicPr>
        <p:blipFill rotWithShape="1">
          <a:blip r:embed="rId3" cstate="print"/>
          <a:srcRect l="6027" t="3703" r="8264" b="5261"/>
          <a:stretch/>
        </p:blipFill>
        <p:spPr bwMode="auto">
          <a:xfrm>
            <a:off x="188521" y="76200"/>
            <a:ext cx="4916879" cy="6690584"/>
          </a:xfrm>
          <a:prstGeom prst="rect">
            <a:avLst/>
          </a:prstGeom>
          <a:noFill/>
          <a:ln w="9525">
            <a:noFill/>
            <a:miter lim="800000"/>
            <a:headEnd/>
            <a:tailEnd/>
          </a:ln>
        </p:spPr>
      </p:pic>
      <p:sp>
        <p:nvSpPr>
          <p:cNvPr id="10" name="Rectangle 9"/>
          <p:cNvSpPr/>
          <p:nvPr/>
        </p:nvSpPr>
        <p:spPr>
          <a:xfrm>
            <a:off x="0" y="6324600"/>
            <a:ext cx="215900"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5"/>
          <p:cNvSpPr>
            <a:spLocks noChangeArrowheads="1"/>
          </p:cNvSpPr>
          <p:nvPr/>
        </p:nvSpPr>
        <p:spPr bwMode="auto">
          <a:xfrm>
            <a:off x="0" y="6473309"/>
            <a:ext cx="2971800" cy="369332"/>
          </a:xfrm>
          <a:prstGeom prst="rect">
            <a:avLst/>
          </a:prstGeom>
          <a:noFill/>
          <a:ln w="9525">
            <a:noFill/>
            <a:miter lim="800000"/>
            <a:headEnd/>
            <a:tailEnd/>
          </a:ln>
        </p:spPr>
        <p:txBody>
          <a:bodyPr wrap="square" anchor="ctr">
            <a:spAutoFit/>
          </a:bodyPr>
          <a:lstStyle/>
          <a:p>
            <a:pPr>
              <a:spcBef>
                <a:spcPct val="0"/>
              </a:spcBef>
            </a:pPr>
            <a:r>
              <a:rPr lang="tr-TR" sz="1800" i="1" dirty="0">
                <a:solidFill>
                  <a:schemeClr val="bg1"/>
                </a:solidFill>
                <a:cs typeface="Microsoft Sans Serif" pitchFamily="34" charset="0"/>
              </a:rPr>
              <a:t>Cakmak et al., </a:t>
            </a:r>
            <a:r>
              <a:rPr lang="tr-TR" sz="1800" i="1" dirty="0" smtClean="0">
                <a:solidFill>
                  <a:schemeClr val="bg1"/>
                </a:solidFill>
                <a:cs typeface="Microsoft Sans Serif" pitchFamily="34" charset="0"/>
              </a:rPr>
              <a:t>20</a:t>
            </a:r>
            <a:r>
              <a:rPr lang="en-US" sz="1800" i="1" dirty="0" smtClean="0">
                <a:solidFill>
                  <a:schemeClr val="bg1"/>
                </a:solidFill>
                <a:cs typeface="Microsoft Sans Serif" pitchFamily="34" charset="0"/>
              </a:rPr>
              <a:t>10</a:t>
            </a:r>
            <a:endParaRPr lang="tr-TR" sz="1800" i="1" dirty="0">
              <a:solidFill>
                <a:schemeClr val="bg1"/>
              </a:solidFill>
              <a:cs typeface="Microsoft Sans Serif" pitchFamily="34" charset="0"/>
            </a:endParaRPr>
          </a:p>
        </p:txBody>
      </p:sp>
      <p:sp>
        <p:nvSpPr>
          <p:cNvPr id="23" name="TextBox 22"/>
          <p:cNvSpPr txBox="1"/>
          <p:nvPr/>
        </p:nvSpPr>
        <p:spPr>
          <a:xfrm>
            <a:off x="4114799" y="5715000"/>
            <a:ext cx="1963737" cy="492443"/>
          </a:xfrm>
          <a:prstGeom prst="rect">
            <a:avLst/>
          </a:prstGeom>
          <a:noFill/>
        </p:spPr>
        <p:txBody>
          <a:bodyPr wrap="square" rtlCol="0">
            <a:spAutoFit/>
          </a:bodyPr>
          <a:lstStyle/>
          <a:p>
            <a:r>
              <a:rPr lang="en-AU" sz="2600" dirty="0" smtClean="0">
                <a:solidFill>
                  <a:schemeClr val="bg1"/>
                </a:solidFill>
              </a:rPr>
              <a:t>Endosperm</a:t>
            </a:r>
            <a:endParaRPr lang="en-AU" sz="2600" dirty="0">
              <a:solidFill>
                <a:schemeClr val="bg1"/>
              </a:solidFill>
            </a:endParaRPr>
          </a:p>
        </p:txBody>
      </p:sp>
      <p:sp>
        <p:nvSpPr>
          <p:cNvPr id="28" name="TextBox 27"/>
          <p:cNvSpPr txBox="1"/>
          <p:nvPr/>
        </p:nvSpPr>
        <p:spPr>
          <a:xfrm>
            <a:off x="4372172" y="4687807"/>
            <a:ext cx="1556238" cy="492443"/>
          </a:xfrm>
          <a:prstGeom prst="rect">
            <a:avLst/>
          </a:prstGeom>
          <a:noFill/>
        </p:spPr>
        <p:txBody>
          <a:bodyPr wrap="square" rtlCol="0">
            <a:spAutoFit/>
          </a:bodyPr>
          <a:lstStyle/>
          <a:p>
            <a:r>
              <a:rPr lang="en-AU" sz="2600" dirty="0" smtClean="0">
                <a:solidFill>
                  <a:schemeClr val="bg1"/>
                </a:solidFill>
              </a:rPr>
              <a:t>Aleurone</a:t>
            </a:r>
            <a:endParaRPr lang="en-AU" sz="2600" dirty="0">
              <a:solidFill>
                <a:schemeClr val="bg1"/>
              </a:solidFill>
            </a:endParaRPr>
          </a:p>
        </p:txBody>
      </p:sp>
      <p:sp>
        <p:nvSpPr>
          <p:cNvPr id="31" name="TextBox 30"/>
          <p:cNvSpPr txBox="1"/>
          <p:nvPr/>
        </p:nvSpPr>
        <p:spPr>
          <a:xfrm>
            <a:off x="4343400" y="4171890"/>
            <a:ext cx="1585010" cy="492443"/>
          </a:xfrm>
          <a:prstGeom prst="rect">
            <a:avLst/>
          </a:prstGeom>
          <a:noFill/>
        </p:spPr>
        <p:txBody>
          <a:bodyPr wrap="square" rtlCol="0">
            <a:spAutoFit/>
          </a:bodyPr>
          <a:lstStyle/>
          <a:p>
            <a:r>
              <a:rPr lang="en-AU" sz="2600" dirty="0" smtClean="0">
                <a:solidFill>
                  <a:schemeClr val="bg1"/>
                </a:solidFill>
              </a:rPr>
              <a:t>Embryo</a:t>
            </a:r>
            <a:endParaRPr lang="en-AU" sz="2600" dirty="0">
              <a:solidFill>
                <a:schemeClr val="bg1"/>
              </a:solidFill>
            </a:endParaRPr>
          </a:p>
        </p:txBody>
      </p:sp>
      <p:grpSp>
        <p:nvGrpSpPr>
          <p:cNvPr id="2" name="Group 1"/>
          <p:cNvGrpSpPr/>
          <p:nvPr/>
        </p:nvGrpSpPr>
        <p:grpSpPr>
          <a:xfrm>
            <a:off x="6093727" y="1260142"/>
            <a:ext cx="2745473" cy="5090771"/>
            <a:chOff x="6093727" y="1260142"/>
            <a:chExt cx="2745473" cy="5090771"/>
          </a:xfrm>
        </p:grpSpPr>
        <p:pic>
          <p:nvPicPr>
            <p:cNvPr id="16" name="Picture 4"/>
            <p:cNvPicPr>
              <a:picLocks noChangeAspect="1" noChangeArrowheads="1"/>
            </p:cNvPicPr>
            <p:nvPr/>
          </p:nvPicPr>
          <p:blipFill rotWithShape="1">
            <a:blip r:embed="rId4" cstate="print"/>
            <a:srcRect l="53729" t="42645" r="27559" b="34594"/>
            <a:stretch/>
          </p:blipFill>
          <p:spPr bwMode="auto">
            <a:xfrm>
              <a:off x="6096000" y="1260142"/>
              <a:ext cx="2675426" cy="2440423"/>
            </a:xfrm>
            <a:prstGeom prst="rect">
              <a:avLst/>
            </a:prstGeom>
            <a:noFill/>
            <a:ln w="9525">
              <a:noFill/>
              <a:miter lim="800000"/>
              <a:headEnd/>
              <a:tailEnd/>
            </a:ln>
          </p:spPr>
        </p:pic>
        <p:sp>
          <p:nvSpPr>
            <p:cNvPr id="19" name="Text Box 7"/>
            <p:cNvSpPr txBox="1">
              <a:spLocks noChangeArrowheads="1"/>
            </p:cNvSpPr>
            <p:nvPr/>
          </p:nvSpPr>
          <p:spPr bwMode="auto">
            <a:xfrm>
              <a:off x="6093727" y="3202963"/>
              <a:ext cx="2745473" cy="954107"/>
            </a:xfrm>
            <a:prstGeom prst="rect">
              <a:avLst/>
            </a:prstGeom>
            <a:noFill/>
            <a:ln w="9525">
              <a:noFill/>
              <a:miter lim="800000"/>
              <a:headEnd/>
              <a:tailEnd/>
            </a:ln>
          </p:spPr>
          <p:txBody>
            <a:bodyPr wrap="square">
              <a:spAutoFit/>
            </a:bodyPr>
            <a:lstStyle/>
            <a:p>
              <a:pPr algn="ctr">
                <a:spcBef>
                  <a:spcPct val="50000"/>
                </a:spcBef>
              </a:pPr>
              <a:r>
                <a:rPr lang="en-AU" sz="2800" dirty="0" smtClean="0">
                  <a:cs typeface="Microsoft Sans Serif" pitchFamily="34" charset="0"/>
                </a:rPr>
                <a:t>High Zinc Wheat</a:t>
              </a:r>
              <a:endParaRPr lang="en-AU" sz="2800" dirty="0">
                <a:cs typeface="Microsoft Sans Serif" pitchFamily="34" charset="0"/>
              </a:endParaRPr>
            </a:p>
          </p:txBody>
        </p:sp>
        <p:pic>
          <p:nvPicPr>
            <p:cNvPr id="24" name="Picture 5"/>
            <p:cNvPicPr>
              <a:picLocks noChangeAspect="1" noChangeArrowheads="1"/>
            </p:cNvPicPr>
            <p:nvPr/>
          </p:nvPicPr>
          <p:blipFill rotWithShape="1">
            <a:blip r:embed="rId5" cstate="print"/>
            <a:srcRect l="29307" t="38146" r="51761" b="38577"/>
            <a:stretch/>
          </p:blipFill>
          <p:spPr bwMode="auto">
            <a:xfrm>
              <a:off x="6096000" y="3850942"/>
              <a:ext cx="2684463" cy="2476576"/>
            </a:xfrm>
            <a:prstGeom prst="rect">
              <a:avLst/>
            </a:prstGeom>
            <a:noFill/>
            <a:ln w="9525">
              <a:noFill/>
              <a:miter lim="800000"/>
              <a:headEnd/>
              <a:tailEnd/>
            </a:ln>
          </p:spPr>
        </p:pic>
        <p:sp>
          <p:nvSpPr>
            <p:cNvPr id="25" name="Text Box 8"/>
            <p:cNvSpPr txBox="1">
              <a:spLocks noChangeArrowheads="1"/>
            </p:cNvSpPr>
            <p:nvPr/>
          </p:nvSpPr>
          <p:spPr bwMode="auto">
            <a:xfrm>
              <a:off x="6154737" y="5827693"/>
              <a:ext cx="2628901" cy="523220"/>
            </a:xfrm>
            <a:prstGeom prst="rect">
              <a:avLst/>
            </a:prstGeom>
            <a:noFill/>
            <a:ln w="9525">
              <a:noFill/>
              <a:miter lim="800000"/>
              <a:headEnd/>
              <a:tailEnd/>
            </a:ln>
          </p:spPr>
          <p:txBody>
            <a:bodyPr wrap="square">
              <a:spAutoFit/>
            </a:bodyPr>
            <a:lstStyle/>
            <a:p>
              <a:pPr algn="ctr">
                <a:spcBef>
                  <a:spcPct val="50000"/>
                </a:spcBef>
              </a:pPr>
              <a:r>
                <a:rPr lang="en-AU" sz="2800" dirty="0" smtClean="0">
                  <a:cs typeface="Microsoft Sans Serif" pitchFamily="34" charset="0"/>
                </a:rPr>
                <a:t>Low Zinc </a:t>
              </a:r>
              <a:endParaRPr lang="en-AU" sz="2800" dirty="0">
                <a:cs typeface="Microsoft Sans Serif" pitchFamily="34" charset="0"/>
              </a:endParaRPr>
            </a:p>
          </p:txBody>
        </p:sp>
      </p:grpSp>
      <p:sp>
        <p:nvSpPr>
          <p:cNvPr id="13" name="Text Box 6"/>
          <p:cNvSpPr txBox="1">
            <a:spLocks noChangeArrowheads="1"/>
          </p:cNvSpPr>
          <p:nvPr/>
        </p:nvSpPr>
        <p:spPr bwMode="auto">
          <a:xfrm>
            <a:off x="5334000" y="228600"/>
            <a:ext cx="3810000" cy="707886"/>
          </a:xfrm>
          <a:prstGeom prst="rect">
            <a:avLst/>
          </a:prstGeom>
          <a:noFill/>
          <a:ln w="9525">
            <a:noFill/>
            <a:miter lim="800000"/>
            <a:headEnd/>
            <a:tailEnd/>
          </a:ln>
        </p:spPr>
        <p:txBody>
          <a:bodyPr>
            <a:spAutoFit/>
          </a:bodyPr>
          <a:lstStyle/>
          <a:p>
            <a:r>
              <a:rPr lang="tr-TR" sz="4000" dirty="0" smtClean="0">
                <a:solidFill>
                  <a:schemeClr val="bg1"/>
                </a:solidFill>
              </a:rPr>
              <a:t>Co-localization</a:t>
            </a:r>
            <a:endParaRPr lang="tr-TR" sz="4000" dirty="0">
              <a:solidFill>
                <a:schemeClr val="bg1"/>
              </a:solidFill>
            </a:endParaRPr>
          </a:p>
        </p:txBody>
      </p:sp>
      <p:sp>
        <p:nvSpPr>
          <p:cNvPr id="14" name="Text Box 6"/>
          <p:cNvSpPr txBox="1">
            <a:spLocks noChangeArrowheads="1"/>
          </p:cNvSpPr>
          <p:nvPr/>
        </p:nvSpPr>
        <p:spPr bwMode="auto">
          <a:xfrm>
            <a:off x="208561" y="24825"/>
            <a:ext cx="1620239" cy="584775"/>
          </a:xfrm>
          <a:prstGeom prst="rect">
            <a:avLst/>
          </a:prstGeom>
          <a:solidFill>
            <a:schemeClr val="tx1"/>
          </a:solidFill>
          <a:ln w="9525">
            <a:noFill/>
            <a:miter lim="800000"/>
            <a:headEnd/>
            <a:tailEnd/>
          </a:ln>
        </p:spPr>
        <p:txBody>
          <a:bodyPr wrap="square">
            <a:spAutoFit/>
          </a:bodyPr>
          <a:lstStyle/>
          <a:p>
            <a:r>
              <a:rPr lang="en-US" sz="3200" dirty="0" smtClean="0">
                <a:solidFill>
                  <a:srgbClr val="FFFF00"/>
                </a:solidFill>
              </a:rPr>
              <a:t>Protein</a:t>
            </a:r>
            <a:endParaRPr lang="tr-TR" sz="3200" dirty="0">
              <a:solidFill>
                <a:srgbClr val="FFFF00"/>
              </a:solidFill>
            </a:endParaRPr>
          </a:p>
        </p:txBody>
      </p:sp>
      <p:sp>
        <p:nvSpPr>
          <p:cNvPr id="15" name="Text Box 6"/>
          <p:cNvSpPr txBox="1">
            <a:spLocks noChangeArrowheads="1"/>
          </p:cNvSpPr>
          <p:nvPr/>
        </p:nvSpPr>
        <p:spPr bwMode="auto">
          <a:xfrm>
            <a:off x="200520" y="3429000"/>
            <a:ext cx="1018680" cy="584775"/>
          </a:xfrm>
          <a:prstGeom prst="rect">
            <a:avLst/>
          </a:prstGeom>
          <a:solidFill>
            <a:schemeClr val="tx1"/>
          </a:solidFill>
          <a:ln w="9525">
            <a:noFill/>
            <a:miter lim="800000"/>
            <a:headEnd/>
            <a:tailEnd/>
          </a:ln>
        </p:spPr>
        <p:txBody>
          <a:bodyPr wrap="square">
            <a:spAutoFit/>
          </a:bodyPr>
          <a:lstStyle/>
          <a:p>
            <a:r>
              <a:rPr lang="en-US" sz="3200" dirty="0" smtClean="0">
                <a:solidFill>
                  <a:srgbClr val="FFFF00"/>
                </a:solidFill>
              </a:rPr>
              <a:t>Zinc</a:t>
            </a:r>
            <a:endParaRPr lang="tr-TR" sz="3200" dirty="0">
              <a:solidFill>
                <a:srgbClr val="FFFF00"/>
              </a:solidFill>
            </a:endParaRPr>
          </a:p>
        </p:txBody>
      </p:sp>
      <p:sp>
        <p:nvSpPr>
          <p:cNvPr id="17" name="Text Box 6"/>
          <p:cNvSpPr txBox="1">
            <a:spLocks noChangeArrowheads="1"/>
          </p:cNvSpPr>
          <p:nvPr/>
        </p:nvSpPr>
        <p:spPr bwMode="auto">
          <a:xfrm>
            <a:off x="2743200" y="3429000"/>
            <a:ext cx="1066800" cy="584775"/>
          </a:xfrm>
          <a:prstGeom prst="rect">
            <a:avLst/>
          </a:prstGeom>
          <a:solidFill>
            <a:schemeClr val="tx1"/>
          </a:solidFill>
          <a:ln w="9525">
            <a:noFill/>
            <a:miter lim="800000"/>
            <a:headEnd/>
            <a:tailEnd/>
          </a:ln>
        </p:spPr>
        <p:txBody>
          <a:bodyPr wrap="square">
            <a:spAutoFit/>
          </a:bodyPr>
          <a:lstStyle/>
          <a:p>
            <a:r>
              <a:rPr lang="en-US" sz="3200" dirty="0" smtClean="0">
                <a:solidFill>
                  <a:srgbClr val="FFFF00"/>
                </a:solidFill>
              </a:rPr>
              <a:t>Iron</a:t>
            </a:r>
            <a:endParaRPr lang="tr-TR" sz="3200" dirty="0">
              <a:solidFill>
                <a:srgbClr val="FFFF00"/>
              </a:solidFill>
            </a:endParaRPr>
          </a:p>
        </p:txBody>
      </p:sp>
      <p:sp>
        <p:nvSpPr>
          <p:cNvPr id="18" name="Text Box 6"/>
          <p:cNvSpPr txBox="1">
            <a:spLocks noChangeArrowheads="1"/>
          </p:cNvSpPr>
          <p:nvPr/>
        </p:nvSpPr>
        <p:spPr bwMode="auto">
          <a:xfrm>
            <a:off x="2638920" y="24825"/>
            <a:ext cx="2618880" cy="584775"/>
          </a:xfrm>
          <a:prstGeom prst="rect">
            <a:avLst/>
          </a:prstGeom>
          <a:solidFill>
            <a:schemeClr val="tx1"/>
          </a:solidFill>
          <a:ln w="9525">
            <a:noFill/>
            <a:miter lim="800000"/>
            <a:headEnd/>
            <a:tailEnd/>
          </a:ln>
        </p:spPr>
        <p:txBody>
          <a:bodyPr wrap="square">
            <a:spAutoFit/>
          </a:bodyPr>
          <a:lstStyle/>
          <a:p>
            <a:r>
              <a:rPr lang="en-US" sz="3200" dirty="0" smtClean="0">
                <a:solidFill>
                  <a:srgbClr val="FFFF00"/>
                </a:solidFill>
              </a:rPr>
              <a:t>Amino Acids</a:t>
            </a:r>
            <a:endParaRPr lang="tr-TR" sz="3200" dirty="0">
              <a:solidFill>
                <a:srgbClr val="FFFF00"/>
              </a:solidFill>
            </a:endParaRPr>
          </a:p>
        </p:txBody>
      </p:sp>
    </p:spTree>
    <p:extLst>
      <p:ext uri="{BB962C8B-B14F-4D97-AF65-F5344CB8AC3E}">
        <p14:creationId xmlns:p14="http://schemas.microsoft.com/office/powerpoint/2010/main" val="30531322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11875" y="76200"/>
            <a:ext cx="9144000" cy="579438"/>
          </a:xfrm>
          <a:prstGeom prst="rect">
            <a:avLst/>
          </a:prstGeom>
          <a:noFill/>
          <a:ln w="9525">
            <a:noFill/>
            <a:miter lim="800000"/>
            <a:headEnd/>
            <a:tailEnd/>
          </a:ln>
        </p:spPr>
        <p:txBody>
          <a:bodyPr>
            <a:spAutoFit/>
          </a:bodyPr>
          <a:lstStyle/>
          <a:p>
            <a:pPr algn="ctr" eaLnBrk="1" hangingPunct="1">
              <a:spcBef>
                <a:spcPct val="20000"/>
              </a:spcBef>
            </a:pPr>
            <a:r>
              <a:rPr lang="en-US" sz="3200" i="1" dirty="0"/>
              <a:t>Genetic </a:t>
            </a:r>
            <a:r>
              <a:rPr lang="en-US" sz="3200" i="1" dirty="0" smtClean="0"/>
              <a:t>Variation</a:t>
            </a:r>
            <a:endParaRPr lang="en-US" sz="3200" i="1" dirty="0"/>
          </a:p>
        </p:txBody>
      </p:sp>
      <p:sp>
        <p:nvSpPr>
          <p:cNvPr id="13" name="Text Box 3"/>
          <p:cNvSpPr txBox="1">
            <a:spLocks noChangeArrowheads="1"/>
          </p:cNvSpPr>
          <p:nvPr/>
        </p:nvSpPr>
        <p:spPr bwMode="auto">
          <a:xfrm>
            <a:off x="304800" y="840938"/>
            <a:ext cx="8229600" cy="830997"/>
          </a:xfrm>
          <a:prstGeom prst="rect">
            <a:avLst/>
          </a:prstGeom>
          <a:noFill/>
          <a:ln w="12700">
            <a:noFill/>
            <a:miter lim="800000"/>
            <a:headEnd/>
            <a:tailEnd/>
          </a:ln>
          <a:effectLst/>
        </p:spPr>
        <p:txBody>
          <a:bodyPr wrap="square">
            <a:spAutoFit/>
          </a:bodyPr>
          <a:lstStyle/>
          <a:p>
            <a:pPr marL="342900" indent="-342900" eaLnBrk="0" hangingPunct="0">
              <a:spcBef>
                <a:spcPct val="50000"/>
              </a:spcBef>
              <a:buFont typeface="Arial" panose="020B0604020202020204" pitchFamily="34" charset="0"/>
              <a:buChar char="•"/>
            </a:pPr>
            <a:r>
              <a:rPr lang="en-US" sz="2400" dirty="0"/>
              <a:t>Variation </a:t>
            </a:r>
            <a:r>
              <a:rPr lang="en-US" sz="2400" dirty="0" smtClean="0"/>
              <a:t>for micronutrients to </a:t>
            </a:r>
            <a:r>
              <a:rPr lang="en-US" sz="2400" dirty="0"/>
              <a:t>surpass the target in wild relative </a:t>
            </a:r>
            <a:r>
              <a:rPr lang="en-US" sz="2400" dirty="0" smtClean="0"/>
              <a:t>species / unadapted germplasm</a:t>
            </a:r>
            <a:endParaRPr lang="en-US" sz="2400" dirty="0"/>
          </a:p>
        </p:txBody>
      </p:sp>
      <p:sp>
        <p:nvSpPr>
          <p:cNvPr id="14" name="Text Box 12"/>
          <p:cNvSpPr txBox="1">
            <a:spLocks noChangeArrowheads="1"/>
          </p:cNvSpPr>
          <p:nvPr/>
        </p:nvSpPr>
        <p:spPr bwMode="auto">
          <a:xfrm>
            <a:off x="316675" y="1671935"/>
            <a:ext cx="8751125" cy="461665"/>
          </a:xfrm>
          <a:prstGeom prst="rect">
            <a:avLst/>
          </a:prstGeom>
          <a:noFill/>
          <a:ln w="12700">
            <a:noFill/>
            <a:miter lim="800000"/>
            <a:headEnd/>
            <a:tailEnd/>
          </a:ln>
          <a:effectLst/>
        </p:spPr>
        <p:txBody>
          <a:bodyPr wrap="square">
            <a:spAutoFit/>
          </a:bodyPr>
          <a:lstStyle/>
          <a:p>
            <a:pPr marL="342900" indent="-342900">
              <a:buFont typeface="Arial" panose="020B0604020202020204" pitchFamily="34" charset="0"/>
              <a:buChar char="•"/>
            </a:pPr>
            <a:r>
              <a:rPr lang="en-US" sz="2400" dirty="0"/>
              <a:t>Lack of genetic variation in adapted, high yielding genotypes</a:t>
            </a:r>
          </a:p>
        </p:txBody>
      </p:sp>
      <p:pic>
        <p:nvPicPr>
          <p:cNvPr id="3" name="Picture 2"/>
          <p:cNvPicPr>
            <a:picLocks noChangeAspect="1"/>
          </p:cNvPicPr>
          <p:nvPr/>
        </p:nvPicPr>
        <p:blipFill rotWithShape="1">
          <a:blip r:embed="rId3"/>
          <a:srcRect l="8147"/>
          <a:stretch/>
        </p:blipFill>
        <p:spPr>
          <a:xfrm>
            <a:off x="28723" y="2502932"/>
            <a:ext cx="4619477" cy="3808601"/>
          </a:xfrm>
          <a:prstGeom prst="rect">
            <a:avLst/>
          </a:prstGeom>
        </p:spPr>
      </p:pic>
      <p:pic>
        <p:nvPicPr>
          <p:cNvPr id="5" name="Picture 4"/>
          <p:cNvPicPr>
            <a:picLocks noChangeAspect="1"/>
          </p:cNvPicPr>
          <p:nvPr/>
        </p:nvPicPr>
        <p:blipFill rotWithShape="1">
          <a:blip r:embed="rId4"/>
          <a:srcRect r="6762"/>
          <a:stretch/>
        </p:blipFill>
        <p:spPr>
          <a:xfrm>
            <a:off x="4246503" y="2502932"/>
            <a:ext cx="4806001" cy="3897869"/>
          </a:xfrm>
          <a:prstGeom prst="rect">
            <a:avLst/>
          </a:prstGeom>
        </p:spPr>
      </p:pic>
      <p:sp>
        <p:nvSpPr>
          <p:cNvPr id="10" name="Oval 9"/>
          <p:cNvSpPr/>
          <p:nvPr/>
        </p:nvSpPr>
        <p:spPr bwMode="auto">
          <a:xfrm>
            <a:off x="2590800" y="3733800"/>
            <a:ext cx="1005840" cy="640080"/>
          </a:xfrm>
          <a:prstGeom prst="ellipse">
            <a:avLst/>
          </a:prstGeom>
          <a:noFill/>
          <a:ln w="635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Microsoft Sans Serif" pitchFamily="34" charset="0"/>
            </a:endParaRPr>
          </a:p>
        </p:txBody>
      </p:sp>
      <p:cxnSp>
        <p:nvCxnSpPr>
          <p:cNvPr id="17" name="Straight Arrow Connector 16"/>
          <p:cNvCxnSpPr/>
          <p:nvPr/>
        </p:nvCxnSpPr>
        <p:spPr bwMode="auto">
          <a:xfrm>
            <a:off x="3657600" y="4038600"/>
            <a:ext cx="3931920" cy="0"/>
          </a:xfrm>
          <a:prstGeom prst="straightConnector1">
            <a:avLst/>
          </a:prstGeom>
          <a:noFill/>
          <a:ln w="63500" cap="flat" cmpd="sng" algn="ctr">
            <a:solidFill>
              <a:schemeClr val="bg1"/>
            </a:solidFill>
            <a:prstDash val="solid"/>
            <a:round/>
            <a:headEnd type="none" w="med" len="med"/>
            <a:tailEnd type="triangle"/>
          </a:ln>
          <a:effectLst/>
        </p:spPr>
      </p:cxnSp>
    </p:spTree>
    <p:extLst>
      <p:ext uri="{BB962C8B-B14F-4D97-AF65-F5344CB8AC3E}">
        <p14:creationId xmlns:p14="http://schemas.microsoft.com/office/powerpoint/2010/main" val="42801259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724400" y="457200"/>
            <a:ext cx="1524000" cy="838200"/>
          </a:xfrm>
          <a:prstGeom prst="rect">
            <a:avLst/>
          </a:prstGeom>
          <a:solidFill>
            <a:schemeClr val="bg1"/>
          </a:solidFill>
          <a:ln w="9525" algn="ctr">
            <a:noFill/>
            <a:miter lim="800000"/>
            <a:headEnd/>
            <a:tailEnd/>
          </a:ln>
        </p:spPr>
        <p:txBody>
          <a:bodyPr anchor="ctr">
            <a:spAutoFit/>
          </a:bodyPr>
          <a:lstStyle/>
          <a:p>
            <a:endParaRPr lang="en-US"/>
          </a:p>
        </p:txBody>
      </p:sp>
      <p:sp>
        <p:nvSpPr>
          <p:cNvPr id="17411" name="Text Box 3"/>
          <p:cNvSpPr txBox="1">
            <a:spLocks noChangeArrowheads="1"/>
          </p:cNvSpPr>
          <p:nvPr/>
        </p:nvSpPr>
        <p:spPr bwMode="auto">
          <a:xfrm>
            <a:off x="381000" y="0"/>
            <a:ext cx="8382000" cy="579437"/>
          </a:xfrm>
          <a:prstGeom prst="rect">
            <a:avLst/>
          </a:prstGeom>
          <a:solidFill>
            <a:schemeClr val="bg1"/>
          </a:solidFill>
          <a:ln w="9525">
            <a:noFill/>
            <a:miter lim="800000"/>
            <a:headEnd/>
            <a:tailEnd/>
          </a:ln>
        </p:spPr>
        <p:txBody>
          <a:bodyPr>
            <a:spAutoFit/>
          </a:bodyPr>
          <a:lstStyle/>
          <a:p>
            <a:pPr algn="ctr" eaLnBrk="1" hangingPunct="1"/>
            <a:r>
              <a:rPr lang="en-US" sz="3200" i="1" dirty="0" smtClean="0"/>
              <a:t>Crop Improvement Approaches</a:t>
            </a:r>
            <a:endParaRPr lang="en-US" sz="3200" i="1" dirty="0"/>
          </a:p>
        </p:txBody>
      </p:sp>
      <p:pic>
        <p:nvPicPr>
          <p:cNvPr id="17412" name="Picture 9"/>
          <p:cNvPicPr>
            <a:picLocks noChangeAspect="1" noChangeArrowheads="1"/>
          </p:cNvPicPr>
          <p:nvPr/>
        </p:nvPicPr>
        <p:blipFill>
          <a:blip r:embed="rId3" cstate="print"/>
          <a:srcRect l="4218" t="9779" r="4393" b="63853"/>
          <a:stretch>
            <a:fillRect/>
          </a:stretch>
        </p:blipFill>
        <p:spPr bwMode="auto">
          <a:xfrm>
            <a:off x="1143000" y="762000"/>
            <a:ext cx="6858000" cy="1371600"/>
          </a:xfrm>
          <a:prstGeom prst="rect">
            <a:avLst/>
          </a:prstGeom>
          <a:noFill/>
          <a:ln w="12700" algn="ctr">
            <a:noFill/>
            <a:miter lim="800000"/>
            <a:headEnd/>
            <a:tailEnd/>
          </a:ln>
        </p:spPr>
      </p:pic>
      <p:pic>
        <p:nvPicPr>
          <p:cNvPr id="14" name="Picture 2"/>
          <p:cNvPicPr>
            <a:picLocks noChangeAspect="1" noChangeArrowheads="1"/>
          </p:cNvPicPr>
          <p:nvPr/>
        </p:nvPicPr>
        <p:blipFill>
          <a:blip r:embed="rId4" cstate="print"/>
          <a:srcRect l="1752" t="40371" b="12540"/>
          <a:stretch>
            <a:fillRect/>
          </a:stretch>
        </p:blipFill>
        <p:spPr bwMode="auto">
          <a:xfrm>
            <a:off x="1634838" y="2147048"/>
            <a:ext cx="5985162" cy="3872752"/>
          </a:xfrm>
          <a:prstGeom prst="rect">
            <a:avLst/>
          </a:prstGeom>
          <a:noFill/>
          <a:ln w="9525">
            <a:noFill/>
            <a:miter lim="800000"/>
            <a:headEnd/>
            <a:tailEnd/>
          </a:ln>
        </p:spPr>
      </p:pic>
      <p:sp>
        <p:nvSpPr>
          <p:cNvPr id="21" name="Rectangle 11"/>
          <p:cNvSpPr>
            <a:spLocks noChangeArrowheads="1"/>
          </p:cNvSpPr>
          <p:nvPr/>
        </p:nvSpPr>
        <p:spPr bwMode="auto">
          <a:xfrm>
            <a:off x="5638800" y="2988439"/>
            <a:ext cx="3039322" cy="11079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0"/>
              </a:spcBef>
            </a:pPr>
            <a:r>
              <a:rPr lang="en-US" altLang="en-US" sz="2200" b="1" dirty="0" smtClean="0">
                <a:solidFill>
                  <a:schemeClr val="bg1">
                    <a:lumMod val="50000"/>
                  </a:schemeClr>
                </a:solidFill>
              </a:rPr>
              <a:t>Select for  agronomic attributes  1</a:t>
            </a:r>
            <a:r>
              <a:rPr lang="en-US" altLang="en-US" sz="2200" b="1" baseline="30000" dirty="0" smtClean="0">
                <a:solidFill>
                  <a:schemeClr val="bg1">
                    <a:lumMod val="50000"/>
                  </a:schemeClr>
                </a:solidFill>
              </a:rPr>
              <a:t>st</a:t>
            </a:r>
            <a:r>
              <a:rPr lang="en-US" altLang="en-US" sz="2200" dirty="0" smtClean="0">
                <a:solidFill>
                  <a:schemeClr val="bg1">
                    <a:lumMod val="50000"/>
                  </a:schemeClr>
                </a:solidFill>
              </a:rPr>
              <a:t>, the for micronutrient density </a:t>
            </a:r>
            <a:endParaRPr lang="en-US" altLang="en-US" sz="2200" b="1" dirty="0">
              <a:solidFill>
                <a:schemeClr val="bg1">
                  <a:lumMod val="50000"/>
                </a:schemeClr>
              </a:solidFill>
            </a:endParaRPr>
          </a:p>
        </p:txBody>
      </p:sp>
      <p:sp>
        <p:nvSpPr>
          <p:cNvPr id="19" name="Rectangle 11"/>
          <p:cNvSpPr>
            <a:spLocks noChangeArrowheads="1"/>
          </p:cNvSpPr>
          <p:nvPr/>
        </p:nvSpPr>
        <p:spPr bwMode="auto">
          <a:xfrm>
            <a:off x="76200" y="4463296"/>
            <a:ext cx="3581401" cy="1785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0"/>
              </a:spcBef>
            </a:pPr>
            <a:r>
              <a:rPr lang="en-US" altLang="en-US" sz="2200" dirty="0" smtClean="0">
                <a:solidFill>
                  <a:schemeClr val="bg1">
                    <a:lumMod val="50000"/>
                  </a:schemeClr>
                </a:solidFill>
              </a:rPr>
              <a:t>On-farm demos</a:t>
            </a:r>
          </a:p>
          <a:p>
            <a:pPr>
              <a:spcBef>
                <a:spcPct val="0"/>
              </a:spcBef>
            </a:pPr>
            <a:r>
              <a:rPr lang="en-US" altLang="en-US" sz="2200" b="1" dirty="0" smtClean="0">
                <a:solidFill>
                  <a:schemeClr val="bg1">
                    <a:lumMod val="50000"/>
                  </a:schemeClr>
                </a:solidFill>
              </a:rPr>
              <a:t>Participatory Variety Selection</a:t>
            </a:r>
          </a:p>
          <a:p>
            <a:pPr>
              <a:spcBef>
                <a:spcPct val="0"/>
              </a:spcBef>
            </a:pPr>
            <a:r>
              <a:rPr lang="en-US" altLang="en-US" sz="2200" b="1" dirty="0" smtClean="0">
                <a:solidFill>
                  <a:schemeClr val="bg1">
                    <a:lumMod val="50000"/>
                  </a:schemeClr>
                </a:solidFill>
              </a:rPr>
              <a:t>Engaging all actors along the value chain</a:t>
            </a:r>
            <a:endParaRPr lang="en-US" altLang="en-US" sz="2200" b="1" dirty="0">
              <a:solidFill>
                <a:schemeClr val="bg1">
                  <a:lumMod val="50000"/>
                </a:schemeClr>
              </a:solidFill>
            </a:endParaRPr>
          </a:p>
        </p:txBody>
      </p:sp>
      <p:cxnSp>
        <p:nvCxnSpPr>
          <p:cNvPr id="23" name="Straight Connector 22"/>
          <p:cNvCxnSpPr/>
          <p:nvPr/>
        </p:nvCxnSpPr>
        <p:spPr bwMode="auto">
          <a:xfrm rot="10800000">
            <a:off x="2743201" y="4724400"/>
            <a:ext cx="914400" cy="0"/>
          </a:xfrm>
          <a:prstGeom prst="line">
            <a:avLst/>
          </a:prstGeom>
          <a:noFill/>
          <a:ln w="47625" cap="flat" cmpd="sng" algn="ctr">
            <a:solidFill>
              <a:schemeClr val="tx1"/>
            </a:solidFill>
            <a:prstDash val="solid"/>
            <a:round/>
            <a:headEnd type="none" w="med" len="med"/>
            <a:tailEnd type="none" w="med" len="med"/>
          </a:ln>
          <a:effectLst/>
        </p:spPr>
      </p:cxnSp>
      <p:cxnSp>
        <p:nvCxnSpPr>
          <p:cNvPr id="24" name="Straight Connector 23"/>
          <p:cNvCxnSpPr/>
          <p:nvPr/>
        </p:nvCxnSpPr>
        <p:spPr bwMode="auto">
          <a:xfrm rot="10800000">
            <a:off x="5562600" y="4724400"/>
            <a:ext cx="914400" cy="0"/>
          </a:xfrm>
          <a:prstGeom prst="line">
            <a:avLst/>
          </a:prstGeom>
          <a:noFill/>
          <a:ln w="47625" cap="flat" cmpd="sng" algn="ctr">
            <a:solidFill>
              <a:schemeClr val="tx1"/>
            </a:solidFill>
            <a:prstDash val="solid"/>
            <a:round/>
            <a:headEnd type="none" w="med" len="med"/>
            <a:tailEnd type="none" w="med" len="med"/>
          </a:ln>
          <a:effectLst/>
        </p:spPr>
      </p:cxnSp>
      <p:sp>
        <p:nvSpPr>
          <p:cNvPr id="25" name="Rectangle 11"/>
          <p:cNvSpPr>
            <a:spLocks noChangeArrowheads="1"/>
          </p:cNvSpPr>
          <p:nvPr/>
        </p:nvSpPr>
        <p:spPr bwMode="auto">
          <a:xfrm>
            <a:off x="5486399" y="4463296"/>
            <a:ext cx="3581401" cy="1785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0"/>
              </a:spcBef>
            </a:pPr>
            <a:r>
              <a:rPr lang="en-US" altLang="en-US" sz="2200" dirty="0" smtClean="0">
                <a:solidFill>
                  <a:schemeClr val="bg1">
                    <a:lumMod val="50000"/>
                  </a:schemeClr>
                </a:solidFill>
              </a:rPr>
              <a:t>Aggressive </a:t>
            </a:r>
          </a:p>
          <a:p>
            <a:pPr algn="r">
              <a:spcBef>
                <a:spcPct val="0"/>
              </a:spcBef>
            </a:pPr>
            <a:r>
              <a:rPr lang="en-US" altLang="en-US" sz="2200" dirty="0" smtClean="0">
                <a:solidFill>
                  <a:schemeClr val="bg1">
                    <a:lumMod val="50000"/>
                  </a:schemeClr>
                </a:solidFill>
              </a:rPr>
              <a:t>Multilocation Testing substituting temporal by spatial variation to shorten Time-to-Market</a:t>
            </a:r>
            <a:endParaRPr lang="en-US" altLang="en-US" sz="2200" b="1" dirty="0">
              <a:solidFill>
                <a:schemeClr val="bg1">
                  <a:lumMod val="50000"/>
                </a:schemeClr>
              </a:solidFill>
            </a:endParaRPr>
          </a:p>
        </p:txBody>
      </p:sp>
    </p:spTree>
    <p:extLst>
      <p:ext uri="{BB962C8B-B14F-4D97-AF65-F5344CB8AC3E}">
        <p14:creationId xmlns:p14="http://schemas.microsoft.com/office/powerpoint/2010/main" val="1511014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50" name="Text Box 6"/>
          <p:cNvSpPr txBox="1">
            <a:spLocks noChangeArrowheads="1"/>
          </p:cNvSpPr>
          <p:nvPr/>
        </p:nvSpPr>
        <p:spPr bwMode="auto">
          <a:xfrm>
            <a:off x="152400" y="76200"/>
            <a:ext cx="8763000" cy="584775"/>
          </a:xfrm>
          <a:prstGeom prst="rect">
            <a:avLst/>
          </a:prstGeom>
          <a:noFill/>
          <a:ln w="9525">
            <a:noFill/>
            <a:miter lim="800000"/>
            <a:headEnd/>
            <a:tailEnd/>
          </a:ln>
        </p:spPr>
        <p:txBody>
          <a:bodyPr>
            <a:spAutoFit/>
          </a:bodyPr>
          <a:lstStyle/>
          <a:p>
            <a:pPr algn="ctr" eaLnBrk="1" hangingPunct="1"/>
            <a:r>
              <a:rPr lang="en-US" sz="3200" i="1" dirty="0" smtClean="0"/>
              <a:t>Molecular Marker Development  &amp; Application </a:t>
            </a:r>
            <a:endParaRPr lang="en-US" sz="3200" i="1" dirty="0">
              <a:solidFill>
                <a:srgbClr val="FF0000"/>
              </a:solidFill>
            </a:endParaRPr>
          </a:p>
        </p:txBody>
      </p:sp>
      <p:grpSp>
        <p:nvGrpSpPr>
          <p:cNvPr id="2" name="Group 3"/>
          <p:cNvGrpSpPr>
            <a:grpSpLocks/>
          </p:cNvGrpSpPr>
          <p:nvPr/>
        </p:nvGrpSpPr>
        <p:grpSpPr bwMode="auto">
          <a:xfrm>
            <a:off x="5334000" y="2574925"/>
            <a:ext cx="3822700" cy="3879850"/>
            <a:chOff x="285" y="377"/>
            <a:chExt cx="3175" cy="3226"/>
          </a:xfrm>
        </p:grpSpPr>
        <p:sp>
          <p:nvSpPr>
            <p:cNvPr id="236571" name="Line 68"/>
            <p:cNvSpPr>
              <a:spLocks noChangeShapeType="1"/>
            </p:cNvSpPr>
            <p:nvPr/>
          </p:nvSpPr>
          <p:spPr bwMode="auto">
            <a:xfrm flipH="1">
              <a:off x="1032" y="1787"/>
              <a:ext cx="1" cy="249"/>
            </a:xfrm>
            <a:prstGeom prst="line">
              <a:avLst/>
            </a:prstGeom>
            <a:noFill/>
            <a:ln w="25400">
              <a:solidFill>
                <a:srgbClr val="000000"/>
              </a:solidFill>
              <a:round/>
              <a:headEnd/>
              <a:tailEnd type="triangle" w="med" len="med"/>
            </a:ln>
          </p:spPr>
          <p:txBody>
            <a:bodyPr/>
            <a:lstStyle/>
            <a:p>
              <a:endParaRPr lang="en-US"/>
            </a:p>
          </p:txBody>
        </p:sp>
        <p:sp>
          <p:nvSpPr>
            <p:cNvPr id="236572" name="Text Box 55"/>
            <p:cNvSpPr txBox="1">
              <a:spLocks noChangeArrowheads="1"/>
            </p:cNvSpPr>
            <p:nvPr/>
          </p:nvSpPr>
          <p:spPr bwMode="auto">
            <a:xfrm>
              <a:off x="785" y="1359"/>
              <a:ext cx="502" cy="157"/>
            </a:xfrm>
            <a:prstGeom prst="rect">
              <a:avLst/>
            </a:prstGeom>
            <a:noFill/>
            <a:ln w="9525">
              <a:noFill/>
              <a:miter lim="800000"/>
              <a:headEnd/>
              <a:tailEnd/>
            </a:ln>
          </p:spPr>
          <p:txBody>
            <a:bodyPr lIns="26334" tIns="13167" rIns="26334" bIns="13167"/>
            <a:lstStyle/>
            <a:p>
              <a:pPr algn="ctr" eaLnBrk="1" hangingPunct="1">
                <a:spcBef>
                  <a:spcPct val="0"/>
                </a:spcBef>
              </a:pPr>
              <a:r>
                <a:rPr lang="en-US" altLang="zh-CN" sz="1300" i="1">
                  <a:solidFill>
                    <a:srgbClr val="3333FF"/>
                  </a:solidFill>
                  <a:latin typeface="Arial" pitchFamily="34" charset="0"/>
                  <a:ea typeface="Times New Roman" pitchFamily="18" charset="0"/>
                  <a:cs typeface="Arial" pitchFamily="34" charset="0"/>
                </a:rPr>
                <a:t>LCYE</a:t>
              </a:r>
              <a:endParaRPr lang="en-US" altLang="zh-CN" sz="1800" b="0" i="1">
                <a:solidFill>
                  <a:srgbClr val="3333FF"/>
                </a:solidFill>
                <a:latin typeface="Arial" pitchFamily="34" charset="0"/>
                <a:ea typeface="Times New Roman" pitchFamily="18" charset="0"/>
                <a:cs typeface="Arial" pitchFamily="34" charset="0"/>
              </a:endParaRPr>
            </a:p>
          </p:txBody>
        </p:sp>
        <p:sp>
          <p:nvSpPr>
            <p:cNvPr id="236573" name="Line 53"/>
            <p:cNvSpPr>
              <a:spLocks noChangeShapeType="1"/>
            </p:cNvSpPr>
            <p:nvPr/>
          </p:nvSpPr>
          <p:spPr bwMode="auto">
            <a:xfrm rot="-2774370" flipH="1" flipV="1">
              <a:off x="1164" y="1511"/>
              <a:ext cx="223" cy="21"/>
            </a:xfrm>
            <a:prstGeom prst="line">
              <a:avLst/>
            </a:prstGeom>
            <a:noFill/>
            <a:ln w="25400">
              <a:solidFill>
                <a:srgbClr val="000000"/>
              </a:solidFill>
              <a:round/>
              <a:headEnd/>
              <a:tailEnd type="triangle" w="med" len="med"/>
            </a:ln>
          </p:spPr>
          <p:txBody>
            <a:bodyPr/>
            <a:lstStyle/>
            <a:p>
              <a:endParaRPr lang="en-US"/>
            </a:p>
          </p:txBody>
        </p:sp>
        <p:sp>
          <p:nvSpPr>
            <p:cNvPr id="236574" name="Text Box 45"/>
            <p:cNvSpPr txBox="1">
              <a:spLocks noChangeArrowheads="1"/>
            </p:cNvSpPr>
            <p:nvPr/>
          </p:nvSpPr>
          <p:spPr bwMode="auto">
            <a:xfrm>
              <a:off x="1085" y="1218"/>
              <a:ext cx="1234" cy="134"/>
            </a:xfrm>
            <a:prstGeom prst="rect">
              <a:avLst/>
            </a:prstGeom>
            <a:noFill/>
            <a:ln w="9525">
              <a:noFill/>
              <a:miter lim="800000"/>
              <a:headEnd/>
              <a:tailEnd/>
            </a:ln>
          </p:spPr>
          <p:txBody>
            <a:bodyPr lIns="26334" tIns="13167" rIns="26334" bIns="13167"/>
            <a:lstStyle/>
            <a:p>
              <a:pPr algn="ctr" eaLnBrk="1" hangingPunct="1">
                <a:spcBef>
                  <a:spcPct val="0"/>
                </a:spcBef>
              </a:pPr>
              <a:r>
                <a:rPr lang="en-US" altLang="zh-CN" sz="1600" b="0">
                  <a:solidFill>
                    <a:srgbClr val="000000"/>
                  </a:solidFill>
                  <a:latin typeface="Arial" pitchFamily="34" charset="0"/>
                  <a:ea typeface="Times New Roman" pitchFamily="18" charset="0"/>
                  <a:cs typeface="Arial" pitchFamily="34" charset="0"/>
                </a:rPr>
                <a:t>lycopene</a:t>
              </a:r>
              <a:endParaRPr lang="en-US" altLang="zh-CN" sz="1600" b="0">
                <a:latin typeface="Arial" pitchFamily="34" charset="0"/>
                <a:ea typeface="Times New Roman" pitchFamily="18" charset="0"/>
                <a:cs typeface="Arial" pitchFamily="34" charset="0"/>
              </a:endParaRPr>
            </a:p>
          </p:txBody>
        </p:sp>
        <p:sp>
          <p:nvSpPr>
            <p:cNvPr id="236575" name="Text Box 44"/>
            <p:cNvSpPr txBox="1">
              <a:spLocks noChangeArrowheads="1"/>
            </p:cNvSpPr>
            <p:nvPr/>
          </p:nvSpPr>
          <p:spPr bwMode="auto">
            <a:xfrm>
              <a:off x="668" y="1593"/>
              <a:ext cx="862" cy="120"/>
            </a:xfrm>
            <a:prstGeom prst="rect">
              <a:avLst/>
            </a:prstGeom>
            <a:noFill/>
            <a:ln w="9525">
              <a:noFill/>
              <a:miter lim="800000"/>
              <a:headEnd/>
              <a:tailEnd/>
            </a:ln>
          </p:spPr>
          <p:txBody>
            <a:bodyPr lIns="0" tIns="13167" rIns="0" bIns="13167"/>
            <a:lstStyle/>
            <a:p>
              <a:pPr algn="ctr" eaLnBrk="1" hangingPunct="1">
                <a:spcBef>
                  <a:spcPct val="0"/>
                </a:spcBef>
              </a:pPr>
              <a:r>
                <a:rPr lang="en-US" altLang="zh-CN" sz="1600" b="0">
                  <a:solidFill>
                    <a:srgbClr val="000000"/>
                  </a:solidFill>
                  <a:latin typeface="Arial" pitchFamily="34" charset="0"/>
                  <a:ea typeface="Times New Roman" pitchFamily="18" charset="0"/>
                  <a:cs typeface="Arial" pitchFamily="34" charset="0"/>
                </a:rPr>
                <a:t>δ-carotene</a:t>
              </a:r>
              <a:endParaRPr lang="en-US" altLang="zh-CN" sz="1600" b="0">
                <a:latin typeface="Arial" pitchFamily="34" charset="0"/>
                <a:ea typeface="Times New Roman" pitchFamily="18" charset="0"/>
                <a:cs typeface="Arial" pitchFamily="34" charset="0"/>
              </a:endParaRPr>
            </a:p>
          </p:txBody>
        </p:sp>
        <p:sp>
          <p:nvSpPr>
            <p:cNvPr id="236576" name="Text Box 41"/>
            <p:cNvSpPr txBox="1">
              <a:spLocks noChangeArrowheads="1"/>
            </p:cNvSpPr>
            <p:nvPr/>
          </p:nvSpPr>
          <p:spPr bwMode="auto">
            <a:xfrm>
              <a:off x="561" y="2004"/>
              <a:ext cx="1039" cy="207"/>
            </a:xfrm>
            <a:prstGeom prst="rect">
              <a:avLst/>
            </a:prstGeom>
            <a:noFill/>
            <a:ln w="9525">
              <a:noFill/>
              <a:miter lim="800000"/>
              <a:headEnd/>
              <a:tailEnd/>
            </a:ln>
          </p:spPr>
          <p:txBody>
            <a:bodyPr lIns="0" tIns="13167" rIns="0" bIns="13167"/>
            <a:lstStyle/>
            <a:p>
              <a:pPr algn="ctr" eaLnBrk="1" hangingPunct="1">
                <a:spcBef>
                  <a:spcPct val="0"/>
                </a:spcBef>
              </a:pPr>
              <a:r>
                <a:rPr lang="en-US" altLang="zh-CN" sz="1600">
                  <a:solidFill>
                    <a:srgbClr val="FF3300"/>
                  </a:solidFill>
                  <a:latin typeface="Arial" pitchFamily="34" charset="0"/>
                  <a:ea typeface="Times New Roman" pitchFamily="18" charset="0"/>
                  <a:cs typeface="Arial" pitchFamily="34" charset="0"/>
                </a:rPr>
                <a:t>α-carotene</a:t>
              </a:r>
            </a:p>
          </p:txBody>
        </p:sp>
        <p:sp>
          <p:nvSpPr>
            <p:cNvPr id="236577" name="Text Box 21"/>
            <p:cNvSpPr txBox="1">
              <a:spLocks noChangeArrowheads="1"/>
            </p:cNvSpPr>
            <p:nvPr/>
          </p:nvSpPr>
          <p:spPr bwMode="auto">
            <a:xfrm>
              <a:off x="476" y="1805"/>
              <a:ext cx="487" cy="170"/>
            </a:xfrm>
            <a:prstGeom prst="rect">
              <a:avLst/>
            </a:prstGeom>
            <a:noFill/>
            <a:ln w="9525">
              <a:noFill/>
              <a:miter lim="800000"/>
              <a:headEnd/>
              <a:tailEnd/>
            </a:ln>
          </p:spPr>
          <p:txBody>
            <a:bodyPr lIns="26334" tIns="13167" rIns="26334" bIns="13167"/>
            <a:lstStyle/>
            <a:p>
              <a:pPr algn="r" eaLnBrk="1" hangingPunct="1">
                <a:spcBef>
                  <a:spcPct val="0"/>
                </a:spcBef>
              </a:pPr>
              <a:r>
                <a:rPr lang="en-US" altLang="zh-CN" sz="1300" i="1">
                  <a:solidFill>
                    <a:srgbClr val="3333FF"/>
                  </a:solidFill>
                  <a:latin typeface="Arial" pitchFamily="34" charset="0"/>
                  <a:ea typeface="Times New Roman" pitchFamily="18" charset="0"/>
                  <a:cs typeface="Arial" pitchFamily="34" charset="0"/>
                </a:rPr>
                <a:t>LCYB</a:t>
              </a:r>
              <a:endParaRPr lang="en-US" altLang="zh-CN" sz="1800" b="0" i="1">
                <a:solidFill>
                  <a:srgbClr val="3333FF"/>
                </a:solidFill>
                <a:latin typeface="Arial" pitchFamily="34" charset="0"/>
                <a:ea typeface="Times New Roman" pitchFamily="18" charset="0"/>
                <a:cs typeface="Arial" pitchFamily="34" charset="0"/>
              </a:endParaRPr>
            </a:p>
          </p:txBody>
        </p:sp>
        <p:sp>
          <p:nvSpPr>
            <p:cNvPr id="236578" name="Line 47"/>
            <p:cNvSpPr>
              <a:spLocks noChangeShapeType="1"/>
            </p:cNvSpPr>
            <p:nvPr/>
          </p:nvSpPr>
          <p:spPr bwMode="auto">
            <a:xfrm>
              <a:off x="1699" y="620"/>
              <a:ext cx="3" cy="634"/>
            </a:xfrm>
            <a:prstGeom prst="line">
              <a:avLst/>
            </a:prstGeom>
            <a:noFill/>
            <a:ln w="25400">
              <a:solidFill>
                <a:srgbClr val="000000"/>
              </a:solidFill>
              <a:prstDash val="sysDot"/>
              <a:round/>
              <a:headEnd/>
              <a:tailEnd type="triangle" w="med" len="med"/>
            </a:ln>
          </p:spPr>
          <p:txBody>
            <a:bodyPr/>
            <a:lstStyle/>
            <a:p>
              <a:endParaRPr lang="en-US"/>
            </a:p>
          </p:txBody>
        </p:sp>
        <p:sp>
          <p:nvSpPr>
            <p:cNvPr id="236579" name="Text Box 20"/>
            <p:cNvSpPr txBox="1">
              <a:spLocks noChangeArrowheads="1"/>
            </p:cNvSpPr>
            <p:nvPr/>
          </p:nvSpPr>
          <p:spPr bwMode="auto">
            <a:xfrm>
              <a:off x="398" y="2261"/>
              <a:ext cx="697" cy="339"/>
            </a:xfrm>
            <a:prstGeom prst="rect">
              <a:avLst/>
            </a:prstGeom>
            <a:noFill/>
            <a:ln w="9525">
              <a:noFill/>
              <a:miter lim="800000"/>
              <a:headEnd/>
              <a:tailEnd/>
            </a:ln>
          </p:spPr>
          <p:txBody>
            <a:bodyPr lIns="26334" tIns="13167" rIns="26334" bIns="13167"/>
            <a:lstStyle/>
            <a:p>
              <a:pPr algn="ctr" eaLnBrk="1" hangingPunct="1">
                <a:spcBef>
                  <a:spcPct val="0"/>
                </a:spcBef>
              </a:pPr>
              <a:r>
                <a:rPr lang="en-US" altLang="zh-CN" sz="1300" i="1">
                  <a:solidFill>
                    <a:srgbClr val="3333FF"/>
                  </a:solidFill>
                  <a:latin typeface="Arial" pitchFamily="34" charset="0"/>
                  <a:ea typeface="Times New Roman" pitchFamily="18" charset="0"/>
                  <a:cs typeface="Arial" pitchFamily="34" charset="0"/>
                </a:rPr>
                <a:t>HYDb</a:t>
              </a:r>
            </a:p>
          </p:txBody>
        </p:sp>
        <p:sp>
          <p:nvSpPr>
            <p:cNvPr id="236580" name="Text Box 17"/>
            <p:cNvSpPr txBox="1">
              <a:spLocks noChangeArrowheads="1"/>
            </p:cNvSpPr>
            <p:nvPr/>
          </p:nvSpPr>
          <p:spPr bwMode="auto">
            <a:xfrm>
              <a:off x="310" y="2478"/>
              <a:ext cx="1419" cy="195"/>
            </a:xfrm>
            <a:prstGeom prst="rect">
              <a:avLst/>
            </a:prstGeom>
            <a:noFill/>
            <a:ln w="9525">
              <a:noFill/>
              <a:miter lim="800000"/>
              <a:headEnd/>
              <a:tailEnd/>
            </a:ln>
          </p:spPr>
          <p:txBody>
            <a:bodyPr lIns="80650" tIns="40324" rIns="80650" bIns="40324"/>
            <a:lstStyle/>
            <a:p>
              <a:pPr algn="ctr" eaLnBrk="1" hangingPunct="1">
                <a:spcBef>
                  <a:spcPct val="0"/>
                </a:spcBef>
              </a:pPr>
              <a:r>
                <a:rPr lang="en-US" altLang="zh-CN" sz="1600" b="0">
                  <a:latin typeface="Arial" pitchFamily="34" charset="0"/>
                  <a:ea typeface="Times New Roman" pitchFamily="18" charset="0"/>
                  <a:cs typeface="Arial" pitchFamily="34" charset="0"/>
                </a:rPr>
                <a:t>zeinoxanthin</a:t>
              </a:r>
            </a:p>
          </p:txBody>
        </p:sp>
        <p:sp>
          <p:nvSpPr>
            <p:cNvPr id="236581" name="Text Box 17"/>
            <p:cNvSpPr txBox="1">
              <a:spLocks noChangeArrowheads="1"/>
            </p:cNvSpPr>
            <p:nvPr/>
          </p:nvSpPr>
          <p:spPr bwMode="auto">
            <a:xfrm>
              <a:off x="285" y="3039"/>
              <a:ext cx="1419" cy="195"/>
            </a:xfrm>
            <a:prstGeom prst="rect">
              <a:avLst/>
            </a:prstGeom>
            <a:noFill/>
            <a:ln w="9525">
              <a:noFill/>
              <a:miter lim="800000"/>
              <a:headEnd/>
              <a:tailEnd/>
            </a:ln>
          </p:spPr>
          <p:txBody>
            <a:bodyPr lIns="80650" tIns="40324" rIns="80650" bIns="40324"/>
            <a:lstStyle/>
            <a:p>
              <a:pPr algn="ctr" eaLnBrk="1" hangingPunct="1">
                <a:spcBef>
                  <a:spcPct val="0"/>
                </a:spcBef>
              </a:pPr>
              <a:r>
                <a:rPr lang="en-US" altLang="zh-CN" sz="1600" b="0">
                  <a:latin typeface="Arial" pitchFamily="34" charset="0"/>
                  <a:ea typeface="Times New Roman" pitchFamily="18" charset="0"/>
                  <a:cs typeface="Arial" pitchFamily="34" charset="0"/>
                </a:rPr>
                <a:t>lutein</a:t>
              </a:r>
            </a:p>
          </p:txBody>
        </p:sp>
        <p:sp>
          <p:nvSpPr>
            <p:cNvPr id="236582" name="Text Box 20"/>
            <p:cNvSpPr txBox="1">
              <a:spLocks noChangeArrowheads="1"/>
            </p:cNvSpPr>
            <p:nvPr/>
          </p:nvSpPr>
          <p:spPr bwMode="auto">
            <a:xfrm>
              <a:off x="522" y="2783"/>
              <a:ext cx="510" cy="204"/>
            </a:xfrm>
            <a:prstGeom prst="rect">
              <a:avLst/>
            </a:prstGeom>
            <a:noFill/>
            <a:ln w="9525">
              <a:noFill/>
              <a:miter lim="800000"/>
              <a:headEnd/>
              <a:tailEnd/>
            </a:ln>
          </p:spPr>
          <p:txBody>
            <a:bodyPr lIns="26334" tIns="13167" rIns="26334" bIns="13167"/>
            <a:lstStyle/>
            <a:p>
              <a:pPr algn="ctr" eaLnBrk="1" hangingPunct="1">
                <a:spcBef>
                  <a:spcPct val="0"/>
                </a:spcBef>
              </a:pPr>
              <a:r>
                <a:rPr lang="en-US" altLang="zh-CN" sz="1300" i="1">
                  <a:solidFill>
                    <a:srgbClr val="3333FF"/>
                  </a:solidFill>
                  <a:latin typeface="Arial" pitchFamily="34" charset="0"/>
                  <a:ea typeface="Times New Roman" pitchFamily="18" charset="0"/>
                  <a:cs typeface="Arial" pitchFamily="34" charset="0"/>
                </a:rPr>
                <a:t>HYDE</a:t>
              </a:r>
              <a:endParaRPr lang="en-US" altLang="zh-CN" sz="1800" b="0" i="1">
                <a:solidFill>
                  <a:srgbClr val="3333FF"/>
                </a:solidFill>
                <a:latin typeface="Arial" pitchFamily="34" charset="0"/>
                <a:ea typeface="Times New Roman" pitchFamily="18" charset="0"/>
                <a:cs typeface="Arial" pitchFamily="34" charset="0"/>
              </a:endParaRPr>
            </a:p>
          </p:txBody>
        </p:sp>
        <p:sp>
          <p:nvSpPr>
            <p:cNvPr id="236583" name="Line 50"/>
            <p:cNvSpPr>
              <a:spLocks noChangeShapeType="1"/>
            </p:cNvSpPr>
            <p:nvPr/>
          </p:nvSpPr>
          <p:spPr bwMode="auto">
            <a:xfrm rot="2774370">
              <a:off x="1957" y="1531"/>
              <a:ext cx="213" cy="6"/>
            </a:xfrm>
            <a:prstGeom prst="line">
              <a:avLst/>
            </a:prstGeom>
            <a:noFill/>
            <a:ln w="25400">
              <a:solidFill>
                <a:srgbClr val="000000"/>
              </a:solidFill>
              <a:round/>
              <a:headEnd/>
              <a:tailEnd type="triangle" w="med" len="med"/>
            </a:ln>
          </p:spPr>
          <p:txBody>
            <a:bodyPr/>
            <a:lstStyle/>
            <a:p>
              <a:endParaRPr lang="en-US"/>
            </a:p>
          </p:txBody>
        </p:sp>
        <p:sp>
          <p:nvSpPr>
            <p:cNvPr id="236584" name="Text Box 18"/>
            <p:cNvSpPr txBox="1">
              <a:spLocks noChangeArrowheads="1"/>
            </p:cNvSpPr>
            <p:nvPr/>
          </p:nvSpPr>
          <p:spPr bwMode="auto">
            <a:xfrm>
              <a:off x="1984" y="3476"/>
              <a:ext cx="521" cy="127"/>
            </a:xfrm>
            <a:prstGeom prst="rect">
              <a:avLst/>
            </a:prstGeom>
            <a:noFill/>
            <a:ln w="9525">
              <a:noFill/>
              <a:miter lim="800000"/>
              <a:headEnd/>
              <a:tailEnd/>
            </a:ln>
          </p:spPr>
          <p:txBody>
            <a:bodyPr lIns="26334" tIns="13167" rIns="26334" bIns="13167"/>
            <a:lstStyle/>
            <a:p>
              <a:pPr algn="r" eaLnBrk="1" hangingPunct="1">
                <a:spcBef>
                  <a:spcPct val="0"/>
                </a:spcBef>
              </a:pPr>
              <a:r>
                <a:rPr lang="en-US" altLang="zh-CN" sz="1600" b="0">
                  <a:solidFill>
                    <a:srgbClr val="000000"/>
                  </a:solidFill>
                  <a:latin typeface="Arial" pitchFamily="34" charset="0"/>
                  <a:ea typeface="Times New Roman" pitchFamily="18" charset="0"/>
                  <a:cs typeface="Arial" pitchFamily="34" charset="0"/>
                </a:rPr>
                <a:t>ABA</a:t>
              </a:r>
              <a:endParaRPr lang="en-US" altLang="zh-CN" sz="1600" b="0">
                <a:latin typeface="Arial" pitchFamily="34" charset="0"/>
                <a:ea typeface="Times New Roman" pitchFamily="18" charset="0"/>
                <a:cs typeface="Arial" pitchFamily="34" charset="0"/>
              </a:endParaRPr>
            </a:p>
          </p:txBody>
        </p:sp>
        <p:sp>
          <p:nvSpPr>
            <p:cNvPr id="236585" name="Text Box 26"/>
            <p:cNvSpPr txBox="1">
              <a:spLocks noChangeArrowheads="1"/>
            </p:cNvSpPr>
            <p:nvPr/>
          </p:nvSpPr>
          <p:spPr bwMode="auto">
            <a:xfrm>
              <a:off x="2411" y="2270"/>
              <a:ext cx="987" cy="227"/>
            </a:xfrm>
            <a:prstGeom prst="rect">
              <a:avLst/>
            </a:prstGeom>
            <a:noFill/>
            <a:ln w="9525">
              <a:noFill/>
              <a:miter lim="800000"/>
              <a:headEnd/>
              <a:tailEnd/>
            </a:ln>
          </p:spPr>
          <p:txBody>
            <a:bodyPr lIns="26334" tIns="13167" rIns="26334" bIns="13167"/>
            <a:lstStyle/>
            <a:p>
              <a:pPr eaLnBrk="1" hangingPunct="1">
                <a:spcBef>
                  <a:spcPct val="0"/>
                </a:spcBef>
              </a:pPr>
              <a:r>
                <a:rPr lang="en-US" altLang="zh-CN" sz="1300" i="1">
                  <a:solidFill>
                    <a:srgbClr val="3333FF"/>
                  </a:solidFill>
                  <a:latin typeface="Arial" pitchFamily="34" charset="0"/>
                  <a:ea typeface="Times New Roman" pitchFamily="18" charset="0"/>
                  <a:cs typeface="Arial" pitchFamily="34" charset="0"/>
                </a:rPr>
                <a:t>HYDb1</a:t>
              </a:r>
            </a:p>
          </p:txBody>
        </p:sp>
        <p:sp>
          <p:nvSpPr>
            <p:cNvPr id="236586" name="Text Box 22"/>
            <p:cNvSpPr txBox="1">
              <a:spLocks noChangeArrowheads="1"/>
            </p:cNvSpPr>
            <p:nvPr/>
          </p:nvSpPr>
          <p:spPr bwMode="auto">
            <a:xfrm>
              <a:off x="2168" y="1383"/>
              <a:ext cx="441" cy="166"/>
            </a:xfrm>
            <a:prstGeom prst="rect">
              <a:avLst/>
            </a:prstGeom>
            <a:noFill/>
            <a:ln w="9525">
              <a:noFill/>
              <a:miter lim="800000"/>
              <a:headEnd/>
              <a:tailEnd/>
            </a:ln>
          </p:spPr>
          <p:txBody>
            <a:bodyPr lIns="26334" tIns="13167" rIns="26334" bIns="13167"/>
            <a:lstStyle/>
            <a:p>
              <a:pPr eaLnBrk="1" hangingPunct="1">
                <a:spcBef>
                  <a:spcPct val="0"/>
                </a:spcBef>
              </a:pPr>
              <a:r>
                <a:rPr lang="en-US" altLang="zh-CN" sz="1300" i="1">
                  <a:solidFill>
                    <a:srgbClr val="3333FF"/>
                  </a:solidFill>
                  <a:latin typeface="Arial" pitchFamily="34" charset="0"/>
                  <a:ea typeface="Times New Roman" pitchFamily="18" charset="0"/>
                  <a:cs typeface="Arial" pitchFamily="34" charset="0"/>
                </a:rPr>
                <a:t>LCYB</a:t>
              </a:r>
              <a:endParaRPr lang="en-US" altLang="zh-CN" sz="1800" b="0" i="1">
                <a:solidFill>
                  <a:srgbClr val="3333FF"/>
                </a:solidFill>
                <a:latin typeface="Arial" pitchFamily="34" charset="0"/>
                <a:ea typeface="Times New Roman" pitchFamily="18" charset="0"/>
                <a:cs typeface="Arial" pitchFamily="34" charset="0"/>
              </a:endParaRPr>
            </a:p>
          </p:txBody>
        </p:sp>
        <p:sp>
          <p:nvSpPr>
            <p:cNvPr id="236587" name="Text Box 17"/>
            <p:cNvSpPr txBox="1">
              <a:spLocks noChangeArrowheads="1"/>
            </p:cNvSpPr>
            <p:nvPr/>
          </p:nvSpPr>
          <p:spPr bwMode="auto">
            <a:xfrm>
              <a:off x="1625" y="2463"/>
              <a:ext cx="1419" cy="195"/>
            </a:xfrm>
            <a:prstGeom prst="rect">
              <a:avLst/>
            </a:prstGeom>
            <a:noFill/>
            <a:ln w="9525">
              <a:noFill/>
              <a:miter lim="800000"/>
              <a:headEnd/>
              <a:tailEnd/>
            </a:ln>
          </p:spPr>
          <p:txBody>
            <a:bodyPr lIns="80650" tIns="40324" rIns="80650" bIns="40324"/>
            <a:lstStyle/>
            <a:p>
              <a:pPr algn="ctr" eaLnBrk="1" hangingPunct="1">
                <a:spcBef>
                  <a:spcPct val="0"/>
                </a:spcBef>
              </a:pPr>
              <a:r>
                <a:rPr lang="el-GR" altLang="zh-CN" sz="1600">
                  <a:solidFill>
                    <a:srgbClr val="FF3300"/>
                  </a:solidFill>
                  <a:latin typeface="Arial" pitchFamily="34" charset="0"/>
                  <a:ea typeface="Times New Roman" pitchFamily="18" charset="0"/>
                  <a:cs typeface="Arial" pitchFamily="34" charset="0"/>
                </a:rPr>
                <a:t>β</a:t>
              </a:r>
              <a:r>
                <a:rPr lang="en-US" altLang="zh-CN" sz="1600">
                  <a:solidFill>
                    <a:srgbClr val="FF3300"/>
                  </a:solidFill>
                  <a:latin typeface="Arial" pitchFamily="34" charset="0"/>
                  <a:ea typeface="Times New Roman" pitchFamily="18" charset="0"/>
                  <a:cs typeface="Arial" pitchFamily="34" charset="0"/>
                </a:rPr>
                <a:t>-cryptoxanthin</a:t>
              </a:r>
            </a:p>
          </p:txBody>
        </p:sp>
        <p:sp>
          <p:nvSpPr>
            <p:cNvPr id="236588" name="Text Box 43"/>
            <p:cNvSpPr txBox="1">
              <a:spLocks noChangeArrowheads="1"/>
            </p:cNvSpPr>
            <p:nvPr/>
          </p:nvSpPr>
          <p:spPr bwMode="auto">
            <a:xfrm>
              <a:off x="1953" y="1593"/>
              <a:ext cx="833" cy="126"/>
            </a:xfrm>
            <a:prstGeom prst="rect">
              <a:avLst/>
            </a:prstGeom>
            <a:noFill/>
            <a:ln w="9525">
              <a:noFill/>
              <a:miter lim="800000"/>
              <a:headEnd/>
              <a:tailEnd/>
            </a:ln>
          </p:spPr>
          <p:txBody>
            <a:bodyPr lIns="0" tIns="13167" rIns="0" bIns="13167"/>
            <a:lstStyle/>
            <a:p>
              <a:pPr algn="ctr" eaLnBrk="1" hangingPunct="1">
                <a:spcBef>
                  <a:spcPct val="0"/>
                </a:spcBef>
              </a:pPr>
              <a:r>
                <a:rPr lang="en-US" altLang="zh-CN" sz="1600" b="0" i="1">
                  <a:solidFill>
                    <a:srgbClr val="000000"/>
                  </a:solidFill>
                  <a:latin typeface="Arial" pitchFamily="34" charset="0"/>
                  <a:ea typeface="Times New Roman" pitchFamily="18" charset="0"/>
                  <a:cs typeface="Arial" pitchFamily="34" charset="0"/>
                </a:rPr>
                <a:t>γ-carotene</a:t>
              </a:r>
              <a:endParaRPr lang="en-US" altLang="zh-CN" sz="1600" b="0">
                <a:latin typeface="Arial" pitchFamily="34" charset="0"/>
                <a:ea typeface="Times New Roman" pitchFamily="18" charset="0"/>
                <a:cs typeface="Arial" pitchFamily="34" charset="0"/>
              </a:endParaRPr>
            </a:p>
          </p:txBody>
        </p:sp>
        <p:sp>
          <p:nvSpPr>
            <p:cNvPr id="236589" name="Text Box 42"/>
            <p:cNvSpPr txBox="1">
              <a:spLocks noChangeArrowheads="1"/>
            </p:cNvSpPr>
            <p:nvPr/>
          </p:nvSpPr>
          <p:spPr bwMode="auto">
            <a:xfrm>
              <a:off x="1813" y="2004"/>
              <a:ext cx="1142" cy="197"/>
            </a:xfrm>
            <a:prstGeom prst="rect">
              <a:avLst/>
            </a:prstGeom>
            <a:noFill/>
            <a:ln w="9525">
              <a:noFill/>
              <a:miter lim="800000"/>
              <a:headEnd/>
              <a:tailEnd/>
            </a:ln>
          </p:spPr>
          <p:txBody>
            <a:bodyPr lIns="26334" tIns="13167" rIns="26334" bIns="13167"/>
            <a:lstStyle/>
            <a:p>
              <a:pPr algn="ctr" eaLnBrk="1" hangingPunct="1">
                <a:spcBef>
                  <a:spcPct val="0"/>
                </a:spcBef>
              </a:pPr>
              <a:r>
                <a:rPr lang="en-US" altLang="zh-CN" sz="1600">
                  <a:solidFill>
                    <a:srgbClr val="FF3300"/>
                  </a:solidFill>
                  <a:latin typeface="Arial" pitchFamily="34" charset="0"/>
                  <a:ea typeface="Times New Roman" pitchFamily="18" charset="0"/>
                  <a:cs typeface="Arial" pitchFamily="34" charset="0"/>
                </a:rPr>
                <a:t>β-carotene</a:t>
              </a:r>
            </a:p>
          </p:txBody>
        </p:sp>
        <p:sp>
          <p:nvSpPr>
            <p:cNvPr id="236590" name="Text Box 25"/>
            <p:cNvSpPr txBox="1">
              <a:spLocks noChangeArrowheads="1"/>
            </p:cNvSpPr>
            <p:nvPr/>
          </p:nvSpPr>
          <p:spPr bwMode="auto">
            <a:xfrm>
              <a:off x="2384" y="1801"/>
              <a:ext cx="487" cy="170"/>
            </a:xfrm>
            <a:prstGeom prst="rect">
              <a:avLst/>
            </a:prstGeom>
            <a:noFill/>
            <a:ln w="9525">
              <a:noFill/>
              <a:miter lim="800000"/>
              <a:headEnd/>
              <a:tailEnd/>
            </a:ln>
          </p:spPr>
          <p:txBody>
            <a:bodyPr lIns="26334" tIns="13167" rIns="26334" bIns="13167"/>
            <a:lstStyle/>
            <a:p>
              <a:pPr eaLnBrk="1" hangingPunct="1">
                <a:spcBef>
                  <a:spcPct val="0"/>
                </a:spcBef>
              </a:pPr>
              <a:r>
                <a:rPr lang="en-US" altLang="zh-CN" sz="1300" i="1">
                  <a:solidFill>
                    <a:srgbClr val="3333FF"/>
                  </a:solidFill>
                  <a:latin typeface="Arial" pitchFamily="34" charset="0"/>
                  <a:ea typeface="Times New Roman" pitchFamily="18" charset="0"/>
                  <a:cs typeface="Arial" pitchFamily="34" charset="0"/>
                </a:rPr>
                <a:t>LCYB</a:t>
              </a:r>
              <a:endParaRPr lang="en-US" altLang="zh-CN" sz="1800" b="0" i="1">
                <a:solidFill>
                  <a:srgbClr val="3333FF"/>
                </a:solidFill>
                <a:latin typeface="Arial" pitchFamily="34" charset="0"/>
                <a:ea typeface="Times New Roman" pitchFamily="18" charset="0"/>
                <a:cs typeface="Arial" pitchFamily="34" charset="0"/>
              </a:endParaRPr>
            </a:p>
          </p:txBody>
        </p:sp>
        <p:sp>
          <p:nvSpPr>
            <p:cNvPr id="236591" name="Line 59"/>
            <p:cNvSpPr>
              <a:spLocks noChangeShapeType="1"/>
            </p:cNvSpPr>
            <p:nvPr/>
          </p:nvSpPr>
          <p:spPr bwMode="auto">
            <a:xfrm>
              <a:off x="2322" y="2206"/>
              <a:ext cx="4" cy="236"/>
            </a:xfrm>
            <a:prstGeom prst="line">
              <a:avLst/>
            </a:prstGeom>
            <a:noFill/>
            <a:ln w="25400">
              <a:solidFill>
                <a:srgbClr val="000000"/>
              </a:solidFill>
              <a:round/>
              <a:headEnd/>
              <a:tailEnd type="triangle" w="med" len="med"/>
            </a:ln>
          </p:spPr>
          <p:txBody>
            <a:bodyPr/>
            <a:lstStyle/>
            <a:p>
              <a:endParaRPr lang="en-US"/>
            </a:p>
          </p:txBody>
        </p:sp>
        <p:sp>
          <p:nvSpPr>
            <p:cNvPr id="236592" name="Text Box 39"/>
            <p:cNvSpPr txBox="1">
              <a:spLocks noChangeArrowheads="1"/>
            </p:cNvSpPr>
            <p:nvPr/>
          </p:nvSpPr>
          <p:spPr bwMode="auto">
            <a:xfrm>
              <a:off x="1859" y="3034"/>
              <a:ext cx="1059" cy="206"/>
            </a:xfrm>
            <a:prstGeom prst="rect">
              <a:avLst/>
            </a:prstGeom>
            <a:noFill/>
            <a:ln w="9525">
              <a:noFill/>
              <a:miter lim="800000"/>
              <a:headEnd/>
              <a:tailEnd/>
            </a:ln>
          </p:spPr>
          <p:txBody>
            <a:bodyPr lIns="26334" tIns="13167" rIns="26334" bIns="13167"/>
            <a:lstStyle/>
            <a:p>
              <a:pPr algn="ctr" eaLnBrk="1" hangingPunct="1">
                <a:spcBef>
                  <a:spcPct val="0"/>
                </a:spcBef>
              </a:pPr>
              <a:r>
                <a:rPr lang="en-US" altLang="zh-CN" sz="1600" b="0">
                  <a:latin typeface="Arial" pitchFamily="34" charset="0"/>
                  <a:ea typeface="Times New Roman" pitchFamily="18" charset="0"/>
                  <a:cs typeface="Arial" pitchFamily="34" charset="0"/>
                </a:rPr>
                <a:t>zeaxanthin</a:t>
              </a:r>
            </a:p>
          </p:txBody>
        </p:sp>
        <p:sp>
          <p:nvSpPr>
            <p:cNvPr id="236593" name="Line 59"/>
            <p:cNvSpPr>
              <a:spLocks noChangeShapeType="1"/>
            </p:cNvSpPr>
            <p:nvPr/>
          </p:nvSpPr>
          <p:spPr bwMode="auto">
            <a:xfrm>
              <a:off x="2330" y="2715"/>
              <a:ext cx="0" cy="319"/>
            </a:xfrm>
            <a:prstGeom prst="line">
              <a:avLst/>
            </a:prstGeom>
            <a:noFill/>
            <a:ln w="25400">
              <a:solidFill>
                <a:srgbClr val="000000"/>
              </a:solidFill>
              <a:round/>
              <a:headEnd/>
              <a:tailEnd type="triangle" w="med" len="med"/>
            </a:ln>
          </p:spPr>
          <p:txBody>
            <a:bodyPr/>
            <a:lstStyle/>
            <a:p>
              <a:endParaRPr lang="en-US"/>
            </a:p>
          </p:txBody>
        </p:sp>
        <p:sp>
          <p:nvSpPr>
            <p:cNvPr id="236594" name="Line 47"/>
            <p:cNvSpPr>
              <a:spLocks noChangeShapeType="1"/>
            </p:cNvSpPr>
            <p:nvPr/>
          </p:nvSpPr>
          <p:spPr bwMode="auto">
            <a:xfrm>
              <a:off x="2317" y="3280"/>
              <a:ext cx="0" cy="170"/>
            </a:xfrm>
            <a:prstGeom prst="line">
              <a:avLst/>
            </a:prstGeom>
            <a:noFill/>
            <a:ln w="25400">
              <a:solidFill>
                <a:srgbClr val="000000"/>
              </a:solidFill>
              <a:prstDash val="sysDot"/>
              <a:round/>
              <a:headEnd/>
              <a:tailEnd type="triangle" w="med" len="med"/>
            </a:ln>
          </p:spPr>
          <p:txBody>
            <a:bodyPr/>
            <a:lstStyle/>
            <a:p>
              <a:endParaRPr lang="en-US"/>
            </a:p>
          </p:txBody>
        </p:sp>
        <p:sp>
          <p:nvSpPr>
            <p:cNvPr id="236595" name="Text Box 26"/>
            <p:cNvSpPr txBox="1">
              <a:spLocks noChangeArrowheads="1"/>
            </p:cNvSpPr>
            <p:nvPr/>
          </p:nvSpPr>
          <p:spPr bwMode="auto">
            <a:xfrm>
              <a:off x="2414" y="2800"/>
              <a:ext cx="1046" cy="199"/>
            </a:xfrm>
            <a:prstGeom prst="rect">
              <a:avLst/>
            </a:prstGeom>
            <a:noFill/>
            <a:ln w="9525">
              <a:noFill/>
              <a:miter lim="800000"/>
              <a:headEnd/>
              <a:tailEnd/>
            </a:ln>
          </p:spPr>
          <p:txBody>
            <a:bodyPr lIns="26334" tIns="13167" rIns="26334" bIns="13167"/>
            <a:lstStyle/>
            <a:p>
              <a:pPr eaLnBrk="1" hangingPunct="1">
                <a:spcBef>
                  <a:spcPct val="0"/>
                </a:spcBef>
              </a:pPr>
              <a:r>
                <a:rPr lang="en-US" altLang="zh-CN" sz="1300" i="1">
                  <a:solidFill>
                    <a:srgbClr val="3333FF"/>
                  </a:solidFill>
                  <a:latin typeface="Arial" pitchFamily="34" charset="0"/>
                  <a:ea typeface="Times New Roman" pitchFamily="18" charset="0"/>
                  <a:cs typeface="Arial" pitchFamily="34" charset="0"/>
                </a:rPr>
                <a:t>HYDb3</a:t>
              </a:r>
            </a:p>
          </p:txBody>
        </p:sp>
        <p:sp>
          <p:nvSpPr>
            <p:cNvPr id="236596" name="Line 59"/>
            <p:cNvSpPr>
              <a:spLocks noChangeShapeType="1"/>
            </p:cNvSpPr>
            <p:nvPr/>
          </p:nvSpPr>
          <p:spPr bwMode="auto">
            <a:xfrm>
              <a:off x="1033" y="2731"/>
              <a:ext cx="0" cy="320"/>
            </a:xfrm>
            <a:prstGeom prst="line">
              <a:avLst/>
            </a:prstGeom>
            <a:noFill/>
            <a:ln w="25400">
              <a:solidFill>
                <a:srgbClr val="000000"/>
              </a:solidFill>
              <a:round/>
              <a:headEnd/>
              <a:tailEnd type="triangle" w="med" len="med"/>
            </a:ln>
          </p:spPr>
          <p:txBody>
            <a:bodyPr/>
            <a:lstStyle/>
            <a:p>
              <a:endParaRPr lang="en-US"/>
            </a:p>
          </p:txBody>
        </p:sp>
        <p:sp>
          <p:nvSpPr>
            <p:cNvPr id="236597" name="Text Box 30"/>
            <p:cNvSpPr txBox="1">
              <a:spLocks noChangeArrowheads="1"/>
            </p:cNvSpPr>
            <p:nvPr/>
          </p:nvSpPr>
          <p:spPr bwMode="auto">
            <a:xfrm>
              <a:off x="1462" y="377"/>
              <a:ext cx="810" cy="280"/>
            </a:xfrm>
            <a:prstGeom prst="rect">
              <a:avLst/>
            </a:prstGeom>
            <a:noFill/>
            <a:ln w="9525">
              <a:noFill/>
              <a:miter lim="800000"/>
              <a:headEnd/>
              <a:tailEnd/>
            </a:ln>
          </p:spPr>
          <p:txBody>
            <a:bodyPr>
              <a:spAutoFit/>
            </a:bodyPr>
            <a:lstStyle/>
            <a:p>
              <a:pPr eaLnBrk="1" hangingPunct="1"/>
              <a:r>
                <a:rPr lang="en-US" altLang="zh-CN" sz="1600" b="0">
                  <a:latin typeface="Arial" pitchFamily="34" charset="0"/>
                  <a:ea typeface="宋体" pitchFamily="2" charset="-122"/>
                </a:rPr>
                <a:t>GGPP</a:t>
              </a:r>
            </a:p>
          </p:txBody>
        </p:sp>
        <p:sp>
          <p:nvSpPr>
            <p:cNvPr id="236598" name="Text Box 26"/>
            <p:cNvSpPr txBox="1">
              <a:spLocks noChangeArrowheads="1"/>
            </p:cNvSpPr>
            <p:nvPr/>
          </p:nvSpPr>
          <p:spPr bwMode="auto">
            <a:xfrm>
              <a:off x="1791" y="632"/>
              <a:ext cx="1120" cy="678"/>
            </a:xfrm>
            <a:prstGeom prst="rect">
              <a:avLst/>
            </a:prstGeom>
            <a:noFill/>
            <a:ln w="9525">
              <a:noFill/>
              <a:miter lim="800000"/>
              <a:headEnd/>
              <a:tailEnd/>
            </a:ln>
          </p:spPr>
          <p:txBody>
            <a:bodyPr lIns="26334" tIns="13167" rIns="26334" bIns="13167"/>
            <a:lstStyle/>
            <a:p>
              <a:pPr eaLnBrk="1" hangingPunct="1">
                <a:spcBef>
                  <a:spcPct val="0"/>
                </a:spcBef>
              </a:pPr>
              <a:endParaRPr lang="en-US" altLang="zh-CN" sz="1300" i="1">
                <a:latin typeface="Arial" pitchFamily="34" charset="0"/>
                <a:ea typeface="Times New Roman" pitchFamily="18" charset="0"/>
                <a:cs typeface="Arial" pitchFamily="34" charset="0"/>
              </a:endParaRPr>
            </a:p>
          </p:txBody>
        </p:sp>
        <p:sp>
          <p:nvSpPr>
            <p:cNvPr id="236599" name="Line 68"/>
            <p:cNvSpPr>
              <a:spLocks noChangeShapeType="1"/>
            </p:cNvSpPr>
            <p:nvPr/>
          </p:nvSpPr>
          <p:spPr bwMode="auto">
            <a:xfrm flipH="1">
              <a:off x="2317" y="1787"/>
              <a:ext cx="1" cy="249"/>
            </a:xfrm>
            <a:prstGeom prst="line">
              <a:avLst/>
            </a:prstGeom>
            <a:noFill/>
            <a:ln w="25400">
              <a:solidFill>
                <a:srgbClr val="000000"/>
              </a:solidFill>
              <a:round/>
              <a:headEnd/>
              <a:tailEnd type="triangle" w="med" len="med"/>
            </a:ln>
          </p:spPr>
          <p:txBody>
            <a:bodyPr/>
            <a:lstStyle/>
            <a:p>
              <a:endParaRPr lang="en-US"/>
            </a:p>
          </p:txBody>
        </p:sp>
        <p:sp>
          <p:nvSpPr>
            <p:cNvPr id="236600" name="Line 59"/>
            <p:cNvSpPr>
              <a:spLocks noChangeShapeType="1"/>
            </p:cNvSpPr>
            <p:nvPr/>
          </p:nvSpPr>
          <p:spPr bwMode="auto">
            <a:xfrm>
              <a:off x="1019" y="2215"/>
              <a:ext cx="4" cy="236"/>
            </a:xfrm>
            <a:prstGeom prst="line">
              <a:avLst/>
            </a:prstGeom>
            <a:noFill/>
            <a:ln w="25400">
              <a:solidFill>
                <a:srgbClr val="000000"/>
              </a:solidFill>
              <a:round/>
              <a:headEnd/>
              <a:tailEnd type="triangle" w="med" len="med"/>
            </a:ln>
          </p:spPr>
          <p:txBody>
            <a:bodyPr/>
            <a:lstStyle/>
            <a:p>
              <a:endParaRPr lang="en-US"/>
            </a:p>
          </p:txBody>
        </p:sp>
      </p:grpSp>
      <p:grpSp>
        <p:nvGrpSpPr>
          <p:cNvPr id="3" name="Group 38"/>
          <p:cNvGrpSpPr>
            <a:grpSpLocks/>
          </p:cNvGrpSpPr>
          <p:nvPr/>
        </p:nvGrpSpPr>
        <p:grpSpPr bwMode="auto">
          <a:xfrm>
            <a:off x="5764212" y="3657600"/>
            <a:ext cx="890588" cy="417513"/>
            <a:chOff x="3375" y="1673"/>
            <a:chExt cx="685" cy="385"/>
          </a:xfrm>
        </p:grpSpPr>
        <p:sp>
          <p:nvSpPr>
            <p:cNvPr id="236567" name="Oval 38"/>
            <p:cNvSpPr>
              <a:spLocks noChangeArrowheads="1"/>
            </p:cNvSpPr>
            <p:nvPr/>
          </p:nvSpPr>
          <p:spPr bwMode="auto">
            <a:xfrm>
              <a:off x="3375" y="1673"/>
              <a:ext cx="685" cy="385"/>
            </a:xfrm>
            <a:prstGeom prst="ellipse">
              <a:avLst/>
            </a:prstGeom>
            <a:noFill/>
            <a:ln w="38100">
              <a:solidFill>
                <a:srgbClr val="00CC00"/>
              </a:solidFill>
              <a:round/>
              <a:headEnd/>
              <a:tailEnd/>
            </a:ln>
          </p:spPr>
          <p:txBody>
            <a:bodyPr wrap="none" anchor="ctr"/>
            <a:lstStyle/>
            <a:p>
              <a:pPr algn="ctr" eaLnBrk="1" hangingPunct="1">
                <a:spcBef>
                  <a:spcPct val="0"/>
                </a:spcBef>
              </a:pPr>
              <a:endParaRPr lang="zh-CN" altLang="en-US" sz="1800">
                <a:ea typeface="宋体" pitchFamily="2" charset="-122"/>
              </a:endParaRPr>
            </a:p>
          </p:txBody>
        </p:sp>
        <p:grpSp>
          <p:nvGrpSpPr>
            <p:cNvPr id="4" name="Group 40"/>
            <p:cNvGrpSpPr>
              <a:grpSpLocks/>
            </p:cNvGrpSpPr>
            <p:nvPr/>
          </p:nvGrpSpPr>
          <p:grpSpPr bwMode="auto">
            <a:xfrm>
              <a:off x="3712" y="1746"/>
              <a:ext cx="210" cy="265"/>
              <a:chOff x="3712" y="1746"/>
              <a:chExt cx="210" cy="265"/>
            </a:xfrm>
          </p:grpSpPr>
          <p:sp>
            <p:nvSpPr>
              <p:cNvPr id="236569" name="Line 41"/>
              <p:cNvSpPr>
                <a:spLocks noChangeShapeType="1"/>
              </p:cNvSpPr>
              <p:nvPr/>
            </p:nvSpPr>
            <p:spPr bwMode="auto">
              <a:xfrm>
                <a:off x="3721" y="1746"/>
                <a:ext cx="201" cy="256"/>
              </a:xfrm>
              <a:prstGeom prst="line">
                <a:avLst/>
              </a:prstGeom>
              <a:noFill/>
              <a:ln w="50800">
                <a:solidFill>
                  <a:srgbClr val="00CC00"/>
                </a:solidFill>
                <a:round/>
                <a:headEnd/>
                <a:tailEnd/>
              </a:ln>
            </p:spPr>
            <p:txBody>
              <a:bodyPr/>
              <a:lstStyle/>
              <a:p>
                <a:endParaRPr lang="en-US"/>
              </a:p>
            </p:txBody>
          </p:sp>
          <p:sp>
            <p:nvSpPr>
              <p:cNvPr id="236570" name="Line 42"/>
              <p:cNvSpPr>
                <a:spLocks noChangeShapeType="1"/>
              </p:cNvSpPr>
              <p:nvPr/>
            </p:nvSpPr>
            <p:spPr bwMode="auto">
              <a:xfrm flipH="1">
                <a:off x="3712" y="1746"/>
                <a:ext cx="201" cy="265"/>
              </a:xfrm>
              <a:prstGeom prst="line">
                <a:avLst/>
              </a:prstGeom>
              <a:noFill/>
              <a:ln w="50800">
                <a:solidFill>
                  <a:srgbClr val="00CC00"/>
                </a:solidFill>
                <a:round/>
                <a:headEnd/>
                <a:tailEnd/>
              </a:ln>
            </p:spPr>
            <p:txBody>
              <a:bodyPr/>
              <a:lstStyle/>
              <a:p>
                <a:endParaRPr lang="en-US"/>
              </a:p>
            </p:txBody>
          </p:sp>
        </p:grpSp>
      </p:grpSp>
      <p:grpSp>
        <p:nvGrpSpPr>
          <p:cNvPr id="5" name="Group 43"/>
          <p:cNvGrpSpPr>
            <a:grpSpLocks/>
          </p:cNvGrpSpPr>
          <p:nvPr/>
        </p:nvGrpSpPr>
        <p:grpSpPr bwMode="auto">
          <a:xfrm rot="10800000">
            <a:off x="7437437" y="4764088"/>
            <a:ext cx="873125" cy="417512"/>
            <a:chOff x="3375" y="1673"/>
            <a:chExt cx="685" cy="385"/>
          </a:xfrm>
        </p:grpSpPr>
        <p:sp>
          <p:nvSpPr>
            <p:cNvPr id="236563" name="Oval 38"/>
            <p:cNvSpPr>
              <a:spLocks noChangeArrowheads="1"/>
            </p:cNvSpPr>
            <p:nvPr/>
          </p:nvSpPr>
          <p:spPr bwMode="auto">
            <a:xfrm>
              <a:off x="3375" y="1673"/>
              <a:ext cx="685" cy="385"/>
            </a:xfrm>
            <a:prstGeom prst="ellipse">
              <a:avLst/>
            </a:prstGeom>
            <a:noFill/>
            <a:ln w="38100">
              <a:solidFill>
                <a:srgbClr val="00CC00"/>
              </a:solidFill>
              <a:round/>
              <a:headEnd/>
              <a:tailEnd/>
            </a:ln>
          </p:spPr>
          <p:txBody>
            <a:bodyPr rot="10800000" wrap="none" anchor="ctr"/>
            <a:lstStyle/>
            <a:p>
              <a:pPr eaLnBrk="1" hangingPunct="1">
                <a:spcBef>
                  <a:spcPct val="0"/>
                </a:spcBef>
              </a:pPr>
              <a:endParaRPr lang="zh-CN" altLang="en-US" sz="1800">
                <a:ea typeface="宋体" pitchFamily="2" charset="-122"/>
              </a:endParaRPr>
            </a:p>
          </p:txBody>
        </p:sp>
        <p:grpSp>
          <p:nvGrpSpPr>
            <p:cNvPr id="6" name="Group 45"/>
            <p:cNvGrpSpPr>
              <a:grpSpLocks/>
            </p:cNvGrpSpPr>
            <p:nvPr/>
          </p:nvGrpSpPr>
          <p:grpSpPr bwMode="auto">
            <a:xfrm>
              <a:off x="3712" y="1746"/>
              <a:ext cx="210" cy="265"/>
              <a:chOff x="3712" y="1746"/>
              <a:chExt cx="210" cy="265"/>
            </a:xfrm>
          </p:grpSpPr>
          <p:sp>
            <p:nvSpPr>
              <p:cNvPr id="236565" name="Line 46"/>
              <p:cNvSpPr>
                <a:spLocks noChangeShapeType="1"/>
              </p:cNvSpPr>
              <p:nvPr/>
            </p:nvSpPr>
            <p:spPr bwMode="auto">
              <a:xfrm>
                <a:off x="3721" y="1746"/>
                <a:ext cx="201" cy="256"/>
              </a:xfrm>
              <a:prstGeom prst="line">
                <a:avLst/>
              </a:prstGeom>
              <a:noFill/>
              <a:ln w="50800">
                <a:solidFill>
                  <a:srgbClr val="00CC00"/>
                </a:solidFill>
                <a:round/>
                <a:headEnd/>
                <a:tailEnd/>
              </a:ln>
            </p:spPr>
            <p:txBody>
              <a:bodyPr/>
              <a:lstStyle/>
              <a:p>
                <a:endParaRPr lang="en-US"/>
              </a:p>
            </p:txBody>
          </p:sp>
          <p:sp>
            <p:nvSpPr>
              <p:cNvPr id="236566" name="Line 47"/>
              <p:cNvSpPr>
                <a:spLocks noChangeShapeType="1"/>
              </p:cNvSpPr>
              <p:nvPr/>
            </p:nvSpPr>
            <p:spPr bwMode="auto">
              <a:xfrm flipH="1">
                <a:off x="3712" y="1746"/>
                <a:ext cx="201" cy="265"/>
              </a:xfrm>
              <a:prstGeom prst="line">
                <a:avLst/>
              </a:prstGeom>
              <a:noFill/>
              <a:ln w="50800">
                <a:solidFill>
                  <a:srgbClr val="00CC00"/>
                </a:solidFill>
                <a:round/>
                <a:headEnd/>
                <a:tailEnd/>
              </a:ln>
            </p:spPr>
            <p:txBody>
              <a:bodyPr/>
              <a:lstStyle/>
              <a:p>
                <a:endParaRPr lang="en-US"/>
              </a:p>
            </p:txBody>
          </p:sp>
        </p:grpSp>
      </p:grpSp>
      <p:sp>
        <p:nvSpPr>
          <p:cNvPr id="236554" name="Text Box 48"/>
          <p:cNvSpPr txBox="1">
            <a:spLocks noChangeArrowheads="1"/>
          </p:cNvSpPr>
          <p:nvPr/>
        </p:nvSpPr>
        <p:spPr bwMode="auto">
          <a:xfrm>
            <a:off x="7135812" y="2789238"/>
            <a:ext cx="2057400" cy="822325"/>
          </a:xfrm>
          <a:prstGeom prst="rect">
            <a:avLst/>
          </a:prstGeom>
          <a:noFill/>
          <a:ln w="9525">
            <a:noFill/>
            <a:miter lim="800000"/>
            <a:headEnd/>
            <a:tailEnd/>
          </a:ln>
        </p:spPr>
        <p:txBody>
          <a:bodyPr>
            <a:spAutoFit/>
          </a:bodyPr>
          <a:lstStyle/>
          <a:p>
            <a:pPr>
              <a:spcBef>
                <a:spcPct val="0"/>
              </a:spcBef>
            </a:pPr>
            <a:r>
              <a:rPr lang="en-US" altLang="zh-CN" sz="1200" i="1">
                <a:solidFill>
                  <a:srgbClr val="3333FF"/>
                </a:solidFill>
                <a:latin typeface="Arial" pitchFamily="34" charset="0"/>
                <a:ea typeface="宋体" pitchFamily="2" charset="-122"/>
              </a:rPr>
              <a:t>PSY</a:t>
            </a:r>
          </a:p>
          <a:p>
            <a:pPr>
              <a:spcBef>
                <a:spcPct val="0"/>
              </a:spcBef>
            </a:pPr>
            <a:r>
              <a:rPr lang="en-US" altLang="zh-CN" sz="1200" i="1">
                <a:solidFill>
                  <a:srgbClr val="3333FF"/>
                </a:solidFill>
                <a:latin typeface="Arial" pitchFamily="34" charset="0"/>
                <a:ea typeface="宋体" pitchFamily="2" charset="-122"/>
              </a:rPr>
              <a:t>PDS</a:t>
            </a:r>
          </a:p>
          <a:p>
            <a:pPr>
              <a:spcBef>
                <a:spcPct val="0"/>
              </a:spcBef>
            </a:pPr>
            <a:r>
              <a:rPr lang="en-US" altLang="zh-CN" sz="1200" i="1">
                <a:solidFill>
                  <a:srgbClr val="3333FF"/>
                </a:solidFill>
                <a:latin typeface="Arial" pitchFamily="34" charset="0"/>
                <a:ea typeface="宋体" pitchFamily="2" charset="-122"/>
              </a:rPr>
              <a:t>Z-ISO</a:t>
            </a:r>
          </a:p>
          <a:p>
            <a:pPr>
              <a:spcBef>
                <a:spcPct val="0"/>
              </a:spcBef>
            </a:pPr>
            <a:r>
              <a:rPr lang="en-US" altLang="zh-CN" sz="1200" i="1">
                <a:solidFill>
                  <a:srgbClr val="3333FF"/>
                </a:solidFill>
                <a:latin typeface="Arial" pitchFamily="34" charset="0"/>
                <a:ea typeface="宋体" pitchFamily="2" charset="-122"/>
              </a:rPr>
              <a:t>ZDS/CRISTO</a:t>
            </a:r>
            <a:endParaRPr lang="en-US" sz="1200" b="0">
              <a:solidFill>
                <a:srgbClr val="3333FF"/>
              </a:solidFill>
              <a:latin typeface="Arial" pitchFamily="34" charset="0"/>
            </a:endParaRPr>
          </a:p>
        </p:txBody>
      </p:sp>
      <p:grpSp>
        <p:nvGrpSpPr>
          <p:cNvPr id="7" name="Group 51"/>
          <p:cNvGrpSpPr>
            <a:grpSpLocks/>
          </p:cNvGrpSpPr>
          <p:nvPr/>
        </p:nvGrpSpPr>
        <p:grpSpPr bwMode="auto">
          <a:xfrm rot="10800000">
            <a:off x="7440612" y="5373688"/>
            <a:ext cx="873125" cy="417512"/>
            <a:chOff x="3375" y="1673"/>
            <a:chExt cx="685" cy="385"/>
          </a:xfrm>
        </p:grpSpPr>
        <p:sp>
          <p:nvSpPr>
            <p:cNvPr id="236559" name="Oval 38"/>
            <p:cNvSpPr>
              <a:spLocks noChangeArrowheads="1"/>
            </p:cNvSpPr>
            <p:nvPr/>
          </p:nvSpPr>
          <p:spPr bwMode="auto">
            <a:xfrm>
              <a:off x="3375" y="1673"/>
              <a:ext cx="685" cy="385"/>
            </a:xfrm>
            <a:prstGeom prst="ellipse">
              <a:avLst/>
            </a:prstGeom>
            <a:noFill/>
            <a:ln w="38100">
              <a:solidFill>
                <a:srgbClr val="00CC00"/>
              </a:solidFill>
              <a:round/>
              <a:headEnd/>
              <a:tailEnd/>
            </a:ln>
          </p:spPr>
          <p:txBody>
            <a:bodyPr rot="10800000" wrap="none" anchor="ctr"/>
            <a:lstStyle/>
            <a:p>
              <a:pPr eaLnBrk="1" hangingPunct="1">
                <a:spcBef>
                  <a:spcPct val="0"/>
                </a:spcBef>
              </a:pPr>
              <a:endParaRPr lang="zh-CN" altLang="en-US" sz="1800">
                <a:ea typeface="宋体" pitchFamily="2" charset="-122"/>
              </a:endParaRPr>
            </a:p>
          </p:txBody>
        </p:sp>
        <p:grpSp>
          <p:nvGrpSpPr>
            <p:cNvPr id="8" name="Group 53"/>
            <p:cNvGrpSpPr>
              <a:grpSpLocks/>
            </p:cNvGrpSpPr>
            <p:nvPr/>
          </p:nvGrpSpPr>
          <p:grpSpPr bwMode="auto">
            <a:xfrm>
              <a:off x="3712" y="1746"/>
              <a:ext cx="210" cy="265"/>
              <a:chOff x="3712" y="1746"/>
              <a:chExt cx="210" cy="265"/>
            </a:xfrm>
          </p:grpSpPr>
          <p:sp>
            <p:nvSpPr>
              <p:cNvPr id="236561" name="Line 54"/>
              <p:cNvSpPr>
                <a:spLocks noChangeShapeType="1"/>
              </p:cNvSpPr>
              <p:nvPr/>
            </p:nvSpPr>
            <p:spPr bwMode="auto">
              <a:xfrm>
                <a:off x="3721" y="1746"/>
                <a:ext cx="201" cy="256"/>
              </a:xfrm>
              <a:prstGeom prst="line">
                <a:avLst/>
              </a:prstGeom>
              <a:noFill/>
              <a:ln w="50800">
                <a:solidFill>
                  <a:srgbClr val="00CC00"/>
                </a:solidFill>
                <a:round/>
                <a:headEnd/>
                <a:tailEnd/>
              </a:ln>
            </p:spPr>
            <p:txBody>
              <a:bodyPr/>
              <a:lstStyle/>
              <a:p>
                <a:endParaRPr lang="en-US"/>
              </a:p>
            </p:txBody>
          </p:sp>
          <p:sp>
            <p:nvSpPr>
              <p:cNvPr id="236562" name="Line 55"/>
              <p:cNvSpPr>
                <a:spLocks noChangeShapeType="1"/>
              </p:cNvSpPr>
              <p:nvPr/>
            </p:nvSpPr>
            <p:spPr bwMode="auto">
              <a:xfrm flipH="1">
                <a:off x="3712" y="1746"/>
                <a:ext cx="201" cy="265"/>
              </a:xfrm>
              <a:prstGeom prst="line">
                <a:avLst/>
              </a:prstGeom>
              <a:noFill/>
              <a:ln w="50800">
                <a:solidFill>
                  <a:srgbClr val="00CC00"/>
                </a:solidFill>
                <a:round/>
                <a:headEnd/>
                <a:tailEnd/>
              </a:ln>
            </p:spPr>
            <p:txBody>
              <a:bodyPr/>
              <a:lstStyle/>
              <a:p>
                <a:endParaRPr lang="en-US"/>
              </a:p>
            </p:txBody>
          </p:sp>
        </p:grpSp>
      </p:grpSp>
      <p:sp>
        <p:nvSpPr>
          <p:cNvPr id="57" name="Rectangle 6"/>
          <p:cNvSpPr>
            <a:spLocks noChangeArrowheads="1"/>
          </p:cNvSpPr>
          <p:nvPr/>
        </p:nvSpPr>
        <p:spPr bwMode="auto">
          <a:xfrm>
            <a:off x="152400" y="1490663"/>
            <a:ext cx="5410200" cy="831850"/>
          </a:xfrm>
          <a:prstGeom prst="rect">
            <a:avLst/>
          </a:prstGeom>
          <a:noFill/>
          <a:ln w="38100">
            <a:noFill/>
            <a:miter lim="800000"/>
            <a:headEnd/>
            <a:tailEnd/>
          </a:ln>
        </p:spPr>
        <p:txBody>
          <a:bodyPr>
            <a:spAutoFit/>
          </a:bodyPr>
          <a:lstStyle/>
          <a:p>
            <a:pPr eaLnBrk="1" hangingPunct="1">
              <a:spcBef>
                <a:spcPct val="0"/>
              </a:spcBef>
            </a:pPr>
            <a:r>
              <a:rPr lang="en-US" sz="2400" dirty="0">
                <a:solidFill>
                  <a:srgbClr val="3333FF"/>
                </a:solidFill>
              </a:rPr>
              <a:t>Lycopene Epsilon Cyclase </a:t>
            </a:r>
            <a:r>
              <a:rPr lang="en-US" altLang="zh-CN" sz="2400" i="1" dirty="0">
                <a:solidFill>
                  <a:srgbClr val="3333FF"/>
                </a:solidFill>
                <a:ea typeface="宋体" pitchFamily="2" charset="-122"/>
              </a:rPr>
              <a:t>LCYE</a:t>
            </a:r>
            <a:r>
              <a:rPr lang="en-US" altLang="zh-CN" sz="2400" dirty="0">
                <a:ea typeface="宋体" pitchFamily="2" charset="-122"/>
              </a:rPr>
              <a:t>  affects ratio of carotenoids</a:t>
            </a:r>
            <a:endParaRPr lang="zh-CN" altLang="en-US" sz="2400" dirty="0">
              <a:ea typeface="宋体" pitchFamily="2" charset="-122"/>
            </a:endParaRPr>
          </a:p>
        </p:txBody>
      </p:sp>
      <p:sp>
        <p:nvSpPr>
          <p:cNvPr id="59" name="Rectangle 4"/>
          <p:cNvSpPr>
            <a:spLocks noChangeArrowheads="1"/>
          </p:cNvSpPr>
          <p:nvPr/>
        </p:nvSpPr>
        <p:spPr bwMode="auto">
          <a:xfrm>
            <a:off x="228600" y="2743200"/>
            <a:ext cx="5257800" cy="1200150"/>
          </a:xfrm>
          <a:prstGeom prst="rect">
            <a:avLst/>
          </a:prstGeom>
          <a:noFill/>
          <a:ln w="38100">
            <a:noFill/>
            <a:miter lim="800000"/>
            <a:headEnd/>
            <a:tailEnd/>
          </a:ln>
        </p:spPr>
        <p:txBody>
          <a:bodyPr lIns="18000" rIns="18000">
            <a:spAutoFit/>
          </a:bodyPr>
          <a:lstStyle/>
          <a:p>
            <a:pPr eaLnBrk="1" hangingPunct="1">
              <a:spcBef>
                <a:spcPct val="0"/>
              </a:spcBef>
            </a:pPr>
            <a:r>
              <a:rPr lang="es-ES" altLang="en-US" sz="2400" dirty="0">
                <a:solidFill>
                  <a:srgbClr val="3333FF"/>
                </a:solidFill>
                <a:ea typeface="宋体" pitchFamily="2" charset="-122"/>
              </a:rPr>
              <a:t>β</a:t>
            </a:r>
            <a:r>
              <a:rPr lang="en-US" altLang="zh-CN" sz="2400" dirty="0">
                <a:solidFill>
                  <a:srgbClr val="3333FF"/>
                </a:solidFill>
                <a:ea typeface="宋体" pitchFamily="2" charset="-122"/>
              </a:rPr>
              <a:t>-</a:t>
            </a:r>
            <a:r>
              <a:rPr lang="en-US" altLang="zh-CN" sz="2400" dirty="0" err="1">
                <a:solidFill>
                  <a:srgbClr val="3333FF"/>
                </a:solidFill>
                <a:ea typeface="宋体" pitchFamily="2" charset="-122"/>
              </a:rPr>
              <a:t>hydroxylase</a:t>
            </a:r>
            <a:r>
              <a:rPr lang="en-US" altLang="zh-CN" sz="2400" dirty="0">
                <a:solidFill>
                  <a:srgbClr val="3333FF"/>
                </a:solidFill>
                <a:ea typeface="宋体" pitchFamily="2" charset="-122"/>
              </a:rPr>
              <a:t> </a:t>
            </a:r>
            <a:r>
              <a:rPr lang="en-US" altLang="zh-CN" sz="2400" i="1" dirty="0">
                <a:solidFill>
                  <a:srgbClr val="3333FF"/>
                </a:solidFill>
                <a:ea typeface="宋体" pitchFamily="2" charset="-122"/>
              </a:rPr>
              <a:t>HYDB1</a:t>
            </a:r>
            <a:r>
              <a:rPr lang="en-US" altLang="zh-CN" sz="2400" dirty="0">
                <a:ea typeface="宋体" pitchFamily="2" charset="-122"/>
              </a:rPr>
              <a:t>  large effect on </a:t>
            </a:r>
            <a:r>
              <a:rPr lang="es-ES" altLang="en-US" sz="2400" dirty="0"/>
              <a:t>β</a:t>
            </a:r>
            <a:r>
              <a:rPr lang="en-US" altLang="zh-CN" sz="2400" dirty="0">
                <a:ea typeface="宋体" pitchFamily="2" charset="-122"/>
              </a:rPr>
              <a:t>-carotene levels &amp; </a:t>
            </a:r>
            <a:r>
              <a:rPr lang="es-ES" altLang="en-US" sz="2400" dirty="0"/>
              <a:t>β</a:t>
            </a:r>
            <a:r>
              <a:rPr lang="en-US" altLang="zh-CN" sz="2400" dirty="0">
                <a:ea typeface="宋体" pitchFamily="2" charset="-122"/>
              </a:rPr>
              <a:t>-carotene </a:t>
            </a:r>
            <a:r>
              <a:rPr lang="es-ES" altLang="en-US" sz="2400" dirty="0"/>
              <a:t>/ total </a:t>
            </a:r>
            <a:r>
              <a:rPr lang="en-US" altLang="en-US" sz="2400" dirty="0"/>
              <a:t>carotenoids ratio</a:t>
            </a:r>
            <a:endParaRPr lang="zh-CN" altLang="en-US" sz="2400" dirty="0">
              <a:ea typeface="宋体" pitchFamily="2" charset="-122"/>
            </a:endParaRPr>
          </a:p>
        </p:txBody>
      </p:sp>
      <p:sp>
        <p:nvSpPr>
          <p:cNvPr id="61" name="Rectangle 4"/>
          <p:cNvSpPr>
            <a:spLocks noChangeArrowheads="1"/>
          </p:cNvSpPr>
          <p:nvPr/>
        </p:nvSpPr>
        <p:spPr bwMode="auto">
          <a:xfrm>
            <a:off x="228600" y="4572000"/>
            <a:ext cx="3124200" cy="457200"/>
          </a:xfrm>
          <a:prstGeom prst="rect">
            <a:avLst/>
          </a:prstGeom>
          <a:noFill/>
          <a:ln w="38100">
            <a:noFill/>
            <a:miter lim="800000"/>
            <a:headEnd/>
            <a:tailEnd/>
          </a:ln>
        </p:spPr>
        <p:txBody>
          <a:bodyPr lIns="18000" rIns="18000">
            <a:spAutoFit/>
          </a:bodyPr>
          <a:lstStyle/>
          <a:p>
            <a:pPr eaLnBrk="1" hangingPunct="1">
              <a:spcBef>
                <a:spcPct val="0"/>
              </a:spcBef>
            </a:pPr>
            <a:r>
              <a:rPr lang="en-US" altLang="en-US" sz="2400" i="1" dirty="0">
                <a:solidFill>
                  <a:srgbClr val="3333FF"/>
                </a:solidFill>
                <a:ea typeface="宋体" pitchFamily="2" charset="-122"/>
              </a:rPr>
              <a:t>HYDB3  </a:t>
            </a:r>
            <a:r>
              <a:rPr lang="en-US" altLang="en-US" sz="2400" dirty="0">
                <a:ea typeface="宋体" pitchFamily="2" charset="-122"/>
              </a:rPr>
              <a:t>3</a:t>
            </a:r>
            <a:r>
              <a:rPr lang="en-US" altLang="en-US" sz="2400" baseline="30000" dirty="0">
                <a:ea typeface="宋体" pitchFamily="2" charset="-122"/>
              </a:rPr>
              <a:t>rd</a:t>
            </a:r>
            <a:r>
              <a:rPr lang="en-US" altLang="en-US" sz="2400" dirty="0">
                <a:ea typeface="宋体" pitchFamily="2" charset="-122"/>
              </a:rPr>
              <a:t> gene</a:t>
            </a:r>
            <a:endParaRPr lang="zh-CN" altLang="en-US" sz="2400" dirty="0">
              <a:ea typeface="宋体" pitchFamily="2" charset="-122"/>
            </a:endParaRPr>
          </a:p>
        </p:txBody>
      </p:sp>
      <p:pic>
        <p:nvPicPr>
          <p:cNvPr id="62" name="Picture 10"/>
          <p:cNvPicPr>
            <a:picLocks noChangeAspect="1" noChangeArrowheads="1"/>
          </p:cNvPicPr>
          <p:nvPr/>
        </p:nvPicPr>
        <p:blipFill>
          <a:blip r:embed="rId3" cstate="print"/>
          <a:srcRect/>
          <a:stretch>
            <a:fillRect/>
          </a:stretch>
        </p:blipFill>
        <p:spPr bwMode="auto">
          <a:xfrm>
            <a:off x="6373812" y="1285037"/>
            <a:ext cx="1229563" cy="1229563"/>
          </a:xfrm>
          <a:prstGeom prst="rect">
            <a:avLst/>
          </a:prstGeom>
          <a:noFill/>
          <a:ln w="9525" algn="ctr">
            <a:noFill/>
            <a:miter lim="800000"/>
            <a:headEnd/>
            <a:tailEnd/>
          </a:ln>
        </p:spPr>
      </p:pic>
      <p:pic>
        <p:nvPicPr>
          <p:cNvPr id="56" name="Picture 5"/>
          <p:cNvPicPr>
            <a:picLocks noChangeAspect="1" noChangeArrowheads="1"/>
          </p:cNvPicPr>
          <p:nvPr/>
        </p:nvPicPr>
        <p:blipFill>
          <a:blip r:embed="rId4" cstate="print"/>
          <a:srcRect t="6526" r="55989" b="7692"/>
          <a:stretch>
            <a:fillRect/>
          </a:stretch>
        </p:blipFill>
        <p:spPr bwMode="auto">
          <a:xfrm>
            <a:off x="5624512" y="3008312"/>
            <a:ext cx="1054100" cy="573088"/>
          </a:xfrm>
          <a:prstGeom prst="rect">
            <a:avLst/>
          </a:prstGeom>
          <a:noFill/>
          <a:ln w="9525">
            <a:noFill/>
            <a:miter lim="800000"/>
            <a:headEnd/>
            <a:tailEnd/>
          </a:ln>
        </p:spPr>
      </p:pic>
      <p:pic>
        <p:nvPicPr>
          <p:cNvPr id="63" name="Picture 6"/>
          <p:cNvPicPr>
            <a:picLocks noChangeAspect="1" noChangeArrowheads="1"/>
          </p:cNvPicPr>
          <p:nvPr/>
        </p:nvPicPr>
        <p:blipFill>
          <a:blip r:embed="rId5" cstate="print"/>
          <a:srcRect r="76692"/>
          <a:stretch>
            <a:fillRect/>
          </a:stretch>
        </p:blipFill>
        <p:spPr bwMode="auto">
          <a:xfrm>
            <a:off x="8153400" y="3581400"/>
            <a:ext cx="971550" cy="506413"/>
          </a:xfrm>
          <a:prstGeom prst="rect">
            <a:avLst/>
          </a:prstGeom>
          <a:noFill/>
          <a:ln w="9525">
            <a:noFill/>
            <a:miter lim="800000"/>
            <a:headEnd/>
            <a:tailEnd/>
          </a:ln>
        </p:spPr>
      </p:pic>
      <p:pic>
        <p:nvPicPr>
          <p:cNvPr id="64" name="Picture 4" descr="Small seed - uncut and cut.jpg"/>
          <p:cNvPicPr>
            <a:picLocks noChangeAspect="1"/>
          </p:cNvPicPr>
          <p:nvPr/>
        </p:nvPicPr>
        <p:blipFill>
          <a:blip r:embed="rId6" cstate="print"/>
          <a:srcRect l="3043"/>
          <a:stretch>
            <a:fillRect/>
          </a:stretch>
        </p:blipFill>
        <p:spPr bwMode="auto">
          <a:xfrm>
            <a:off x="147284" y="5559636"/>
            <a:ext cx="2595916" cy="841164"/>
          </a:xfrm>
          <a:prstGeom prst="rect">
            <a:avLst/>
          </a:prstGeom>
          <a:noFill/>
          <a:ln w="9525">
            <a:noFill/>
            <a:miter lim="800000"/>
            <a:headEnd/>
            <a:tailEnd/>
          </a:ln>
        </p:spPr>
      </p:pic>
      <p:pic>
        <p:nvPicPr>
          <p:cNvPr id="65" name="Picture 5" descr="dog toe nail clippers.jpg"/>
          <p:cNvPicPr>
            <a:picLocks noChangeAspect="1"/>
          </p:cNvPicPr>
          <p:nvPr/>
        </p:nvPicPr>
        <p:blipFill>
          <a:blip r:embed="rId7" cstate="print"/>
          <a:srcRect b="46512"/>
          <a:stretch>
            <a:fillRect/>
          </a:stretch>
        </p:blipFill>
        <p:spPr bwMode="auto">
          <a:xfrm>
            <a:off x="2819400" y="5563476"/>
            <a:ext cx="1066800" cy="837323"/>
          </a:xfrm>
          <a:prstGeom prst="rect">
            <a:avLst/>
          </a:prstGeom>
          <a:noFill/>
          <a:ln w="9525">
            <a:noFill/>
            <a:miter lim="800000"/>
            <a:headEnd/>
            <a:tailEnd/>
          </a:ln>
        </p:spPr>
      </p:pic>
      <p:sp>
        <p:nvSpPr>
          <p:cNvPr id="66" name="Rectangle 6"/>
          <p:cNvSpPr>
            <a:spLocks noChangeArrowheads="1"/>
          </p:cNvSpPr>
          <p:nvPr/>
        </p:nvSpPr>
        <p:spPr bwMode="auto">
          <a:xfrm>
            <a:off x="7883" y="6400800"/>
            <a:ext cx="5199896" cy="461665"/>
          </a:xfrm>
          <a:prstGeom prst="rect">
            <a:avLst/>
          </a:prstGeom>
          <a:noFill/>
          <a:ln w="38100">
            <a:noFill/>
            <a:miter lim="800000"/>
            <a:headEnd/>
            <a:tailEnd/>
          </a:ln>
        </p:spPr>
        <p:txBody>
          <a:bodyPr wrap="square">
            <a:spAutoFit/>
          </a:bodyPr>
          <a:lstStyle/>
          <a:p>
            <a:pPr eaLnBrk="1" hangingPunct="1">
              <a:spcBef>
                <a:spcPct val="0"/>
              </a:spcBef>
            </a:pPr>
            <a:r>
              <a:rPr lang="en-US" altLang="zh-CN" sz="2400" i="1" dirty="0" smtClean="0">
                <a:solidFill>
                  <a:schemeClr val="bg1">
                    <a:lumMod val="50000"/>
                  </a:schemeClr>
                </a:solidFill>
                <a:ea typeface="宋体" pitchFamily="2" charset="-122"/>
              </a:rPr>
              <a:t> Non destructive - Leaf or Seed DNA   </a:t>
            </a:r>
            <a:endParaRPr lang="zh-CN" altLang="en-US" sz="2400" i="1" dirty="0">
              <a:solidFill>
                <a:schemeClr val="bg1">
                  <a:lumMod val="50000"/>
                </a:schemeClr>
              </a:solidFill>
              <a:ea typeface="宋体" pitchFamily="2" charset="-122"/>
            </a:endParaRPr>
          </a:p>
        </p:txBody>
      </p:sp>
    </p:spTree>
    <p:extLst>
      <p:ext uri="{BB962C8B-B14F-4D97-AF65-F5344CB8AC3E}">
        <p14:creationId xmlns:p14="http://schemas.microsoft.com/office/powerpoint/2010/main" val="16829101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p:cNvSpPr txBox="1"/>
          <p:nvPr/>
        </p:nvSpPr>
        <p:spPr>
          <a:xfrm>
            <a:off x="381000" y="742420"/>
            <a:ext cx="8356140" cy="1107996"/>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en-US" sz="2200" dirty="0" smtClean="0">
                <a:solidFill>
                  <a:prstClr val="black"/>
                </a:solidFill>
                <a:latin typeface="Calibri" panose="020F0502020204030204" pitchFamily="34" charset="0"/>
                <a:cs typeface="Microsoft Sans Serif" panose="020B0604020202020204" pitchFamily="34" charset="0"/>
              </a:rPr>
              <a:t>~</a:t>
            </a:r>
            <a:r>
              <a:rPr lang="en-US" sz="2200" dirty="0" smtClean="0">
                <a:solidFill>
                  <a:prstClr val="black"/>
                </a:solidFill>
                <a:latin typeface="Microsoft Sans Serif" panose="020B0604020202020204" pitchFamily="34" charset="0"/>
                <a:cs typeface="Microsoft Sans Serif" panose="020B0604020202020204" pitchFamily="34" charset="0"/>
              </a:rPr>
              <a:t>25 </a:t>
            </a:r>
            <a:r>
              <a:rPr lang="en-US" sz="2200" dirty="0">
                <a:solidFill>
                  <a:prstClr val="black"/>
                </a:solidFill>
                <a:latin typeface="Microsoft Sans Serif" panose="020B0604020202020204" pitchFamily="34" charset="0"/>
                <a:cs typeface="Microsoft Sans Serif" panose="020B0604020202020204" pitchFamily="34" charset="0"/>
              </a:rPr>
              <a:t>QTL </a:t>
            </a:r>
            <a:r>
              <a:rPr lang="en-US" sz="2200" dirty="0" smtClean="0">
                <a:solidFill>
                  <a:prstClr val="black"/>
                </a:solidFill>
                <a:latin typeface="Microsoft Sans Serif" panose="020B0604020202020204" pitchFamily="34" charset="0"/>
                <a:cs typeface="Microsoft Sans Serif" panose="020B0604020202020204" pitchFamily="34" charset="0"/>
              </a:rPr>
              <a:t>identified </a:t>
            </a:r>
            <a:r>
              <a:rPr lang="en-US" sz="2200" dirty="0">
                <a:solidFill>
                  <a:prstClr val="black"/>
                </a:solidFill>
                <a:latin typeface="Microsoft Sans Serif" panose="020B0604020202020204" pitchFamily="34" charset="0"/>
                <a:cs typeface="Microsoft Sans Serif" panose="020B0604020202020204" pitchFamily="34" charset="0"/>
              </a:rPr>
              <a:t>on 16 different chromosomes in diploid </a:t>
            </a:r>
            <a:r>
              <a:rPr lang="en-US" sz="2200" i="1" dirty="0">
                <a:solidFill>
                  <a:schemeClr val="bg1">
                    <a:lumMod val="50000"/>
                  </a:schemeClr>
                </a:solidFill>
                <a:latin typeface="Microsoft Sans Serif" panose="020B0604020202020204" pitchFamily="34" charset="0"/>
                <a:cs typeface="Microsoft Sans Serif" panose="020B0604020202020204" pitchFamily="34" charset="0"/>
              </a:rPr>
              <a:t>(T. </a:t>
            </a:r>
            <a:r>
              <a:rPr lang="en-US" sz="2200" i="1" dirty="0" err="1">
                <a:solidFill>
                  <a:schemeClr val="bg1">
                    <a:lumMod val="50000"/>
                  </a:schemeClr>
                </a:solidFill>
                <a:latin typeface="Microsoft Sans Serif" panose="020B0604020202020204" pitchFamily="34" charset="0"/>
                <a:cs typeface="Microsoft Sans Serif" panose="020B0604020202020204" pitchFamily="34" charset="0"/>
              </a:rPr>
              <a:t>monococcum</a:t>
            </a:r>
            <a:r>
              <a:rPr lang="en-US" sz="2200" i="1" dirty="0">
                <a:solidFill>
                  <a:schemeClr val="bg1">
                    <a:lumMod val="50000"/>
                  </a:schemeClr>
                </a:solidFill>
                <a:latin typeface="Microsoft Sans Serif" panose="020B0604020202020204" pitchFamily="34" charset="0"/>
                <a:cs typeface="Microsoft Sans Serif" panose="020B0604020202020204" pitchFamily="34" charset="0"/>
              </a:rPr>
              <a:t> </a:t>
            </a:r>
            <a:r>
              <a:rPr lang="en-US" sz="2200" i="1" dirty="0" smtClean="0">
                <a:solidFill>
                  <a:schemeClr val="bg1">
                    <a:lumMod val="50000"/>
                  </a:schemeClr>
                </a:solidFill>
                <a:latin typeface="Microsoft Sans Serif" panose="020B0604020202020204" pitchFamily="34" charset="0"/>
                <a:cs typeface="Microsoft Sans Serif" panose="020B0604020202020204" pitchFamily="34" charset="0"/>
              </a:rPr>
              <a:t>&amp; T</a:t>
            </a:r>
            <a:r>
              <a:rPr lang="en-US" sz="2200" i="1" dirty="0">
                <a:solidFill>
                  <a:schemeClr val="bg1">
                    <a:lumMod val="50000"/>
                  </a:schemeClr>
                </a:solidFill>
                <a:latin typeface="Microsoft Sans Serif" panose="020B0604020202020204" pitchFamily="34" charset="0"/>
                <a:cs typeface="Microsoft Sans Serif" panose="020B0604020202020204" pitchFamily="34" charset="0"/>
              </a:rPr>
              <a:t>. </a:t>
            </a:r>
            <a:r>
              <a:rPr lang="en-US" sz="2200" i="1" dirty="0" err="1">
                <a:solidFill>
                  <a:schemeClr val="bg1">
                    <a:lumMod val="50000"/>
                  </a:schemeClr>
                </a:solidFill>
                <a:latin typeface="Microsoft Sans Serif" panose="020B0604020202020204" pitchFamily="34" charset="0"/>
                <a:cs typeface="Microsoft Sans Serif" panose="020B0604020202020204" pitchFamily="34" charset="0"/>
              </a:rPr>
              <a:t>boeoticum</a:t>
            </a:r>
            <a:r>
              <a:rPr lang="en-US" sz="2200" i="1" dirty="0">
                <a:solidFill>
                  <a:schemeClr val="bg1">
                    <a:lumMod val="50000"/>
                  </a:schemeClr>
                </a:solidFill>
                <a:latin typeface="Microsoft Sans Serif" panose="020B0604020202020204" pitchFamily="34" charset="0"/>
                <a:cs typeface="Microsoft Sans Serif" panose="020B0604020202020204" pitchFamily="34" charset="0"/>
              </a:rPr>
              <a:t>),</a:t>
            </a:r>
            <a:r>
              <a:rPr lang="en-US" sz="2200" i="1" dirty="0">
                <a:solidFill>
                  <a:prstClr val="black"/>
                </a:solidFill>
                <a:latin typeface="Microsoft Sans Serif" panose="020B0604020202020204" pitchFamily="34" charset="0"/>
                <a:cs typeface="Microsoft Sans Serif" panose="020B0604020202020204" pitchFamily="34" charset="0"/>
              </a:rPr>
              <a:t> </a:t>
            </a:r>
            <a:r>
              <a:rPr lang="en-US" sz="2200" dirty="0" err="1">
                <a:solidFill>
                  <a:prstClr val="black"/>
                </a:solidFill>
                <a:latin typeface="Microsoft Sans Serif" panose="020B0604020202020204" pitchFamily="34" charset="0"/>
                <a:cs typeface="Microsoft Sans Serif" panose="020B0604020202020204" pitchFamily="34" charset="0"/>
              </a:rPr>
              <a:t>tetraploid</a:t>
            </a:r>
            <a:r>
              <a:rPr lang="en-US" sz="2200" dirty="0">
                <a:solidFill>
                  <a:prstClr val="black"/>
                </a:solidFill>
                <a:latin typeface="Microsoft Sans Serif" panose="020B0604020202020204" pitchFamily="34" charset="0"/>
                <a:cs typeface="Microsoft Sans Serif" panose="020B0604020202020204" pitchFamily="34" charset="0"/>
              </a:rPr>
              <a:t> </a:t>
            </a:r>
            <a:r>
              <a:rPr lang="en-US" sz="2200" i="1" dirty="0">
                <a:solidFill>
                  <a:schemeClr val="bg1">
                    <a:lumMod val="50000"/>
                  </a:schemeClr>
                </a:solidFill>
                <a:latin typeface="Microsoft Sans Serif" panose="020B0604020202020204" pitchFamily="34" charset="0"/>
                <a:cs typeface="Microsoft Sans Serif" panose="020B0604020202020204" pitchFamily="34" charset="0"/>
              </a:rPr>
              <a:t>(T. </a:t>
            </a:r>
            <a:r>
              <a:rPr lang="en-US" sz="2200" i="1" dirty="0" err="1">
                <a:solidFill>
                  <a:schemeClr val="bg1">
                    <a:lumMod val="50000"/>
                  </a:schemeClr>
                </a:solidFill>
                <a:latin typeface="Microsoft Sans Serif" panose="020B0604020202020204" pitchFamily="34" charset="0"/>
                <a:cs typeface="Microsoft Sans Serif" panose="020B0604020202020204" pitchFamily="34" charset="0"/>
              </a:rPr>
              <a:t>dicoccoides</a:t>
            </a:r>
            <a:r>
              <a:rPr lang="en-US" sz="2200" i="1" dirty="0">
                <a:solidFill>
                  <a:schemeClr val="bg1">
                    <a:lumMod val="50000"/>
                  </a:schemeClr>
                </a:solidFill>
                <a:latin typeface="Microsoft Sans Serif" panose="020B0604020202020204" pitchFamily="34" charset="0"/>
                <a:cs typeface="Microsoft Sans Serif" panose="020B0604020202020204" pitchFamily="34" charset="0"/>
              </a:rPr>
              <a:t> </a:t>
            </a:r>
            <a:r>
              <a:rPr lang="en-US" sz="2200" i="1" dirty="0" smtClean="0">
                <a:solidFill>
                  <a:schemeClr val="bg1">
                    <a:lumMod val="50000"/>
                  </a:schemeClr>
                </a:solidFill>
                <a:latin typeface="Microsoft Sans Serif" panose="020B0604020202020204" pitchFamily="34" charset="0"/>
                <a:cs typeface="Microsoft Sans Serif" panose="020B0604020202020204" pitchFamily="34" charset="0"/>
              </a:rPr>
              <a:t>&amp; T</a:t>
            </a:r>
            <a:r>
              <a:rPr lang="en-US" sz="2200" i="1" dirty="0">
                <a:solidFill>
                  <a:schemeClr val="bg1">
                    <a:lumMod val="50000"/>
                  </a:schemeClr>
                </a:solidFill>
                <a:latin typeface="Microsoft Sans Serif" panose="020B0604020202020204" pitchFamily="34" charset="0"/>
                <a:cs typeface="Microsoft Sans Serif" panose="020B0604020202020204" pitchFamily="34" charset="0"/>
              </a:rPr>
              <a:t>. durum),</a:t>
            </a:r>
            <a:r>
              <a:rPr lang="en-US" sz="2200" dirty="0">
                <a:solidFill>
                  <a:prstClr val="black"/>
                </a:solidFill>
                <a:latin typeface="Microsoft Sans Serif" panose="020B0604020202020204" pitchFamily="34" charset="0"/>
                <a:cs typeface="Microsoft Sans Serif" panose="020B0604020202020204" pitchFamily="34" charset="0"/>
              </a:rPr>
              <a:t> or </a:t>
            </a:r>
            <a:r>
              <a:rPr lang="en-US" sz="2200" dirty="0" err="1">
                <a:solidFill>
                  <a:prstClr val="black"/>
                </a:solidFill>
                <a:latin typeface="Microsoft Sans Serif" panose="020B0604020202020204" pitchFamily="34" charset="0"/>
                <a:cs typeface="Microsoft Sans Serif" panose="020B0604020202020204" pitchFamily="34" charset="0"/>
              </a:rPr>
              <a:t>hexaploid</a:t>
            </a:r>
            <a:r>
              <a:rPr lang="en-US" sz="2200" dirty="0">
                <a:solidFill>
                  <a:prstClr val="black"/>
                </a:solidFill>
                <a:latin typeface="Microsoft Sans Serif" panose="020B0604020202020204" pitchFamily="34" charset="0"/>
                <a:cs typeface="Microsoft Sans Serif" panose="020B0604020202020204" pitchFamily="34" charset="0"/>
              </a:rPr>
              <a:t> wheat </a:t>
            </a:r>
            <a:r>
              <a:rPr lang="en-US" sz="2200" i="1" dirty="0">
                <a:solidFill>
                  <a:schemeClr val="bg1">
                    <a:lumMod val="50000"/>
                  </a:schemeClr>
                </a:solidFill>
                <a:latin typeface="Microsoft Sans Serif" panose="020B0604020202020204" pitchFamily="34" charset="0"/>
                <a:cs typeface="Microsoft Sans Serif" panose="020B0604020202020204" pitchFamily="34" charset="0"/>
              </a:rPr>
              <a:t>(T. </a:t>
            </a:r>
            <a:r>
              <a:rPr lang="en-US" sz="2200" i="1" dirty="0" err="1">
                <a:solidFill>
                  <a:schemeClr val="bg1">
                    <a:lumMod val="50000"/>
                  </a:schemeClr>
                </a:solidFill>
                <a:latin typeface="Microsoft Sans Serif" panose="020B0604020202020204" pitchFamily="34" charset="0"/>
                <a:cs typeface="Microsoft Sans Serif" panose="020B0604020202020204" pitchFamily="34" charset="0"/>
              </a:rPr>
              <a:t>aestivum</a:t>
            </a:r>
            <a:r>
              <a:rPr lang="en-US" sz="2200" i="1" dirty="0">
                <a:solidFill>
                  <a:schemeClr val="bg1">
                    <a:lumMod val="50000"/>
                  </a:schemeClr>
                </a:solidFill>
                <a:latin typeface="Microsoft Sans Serif" panose="020B0604020202020204" pitchFamily="34" charset="0"/>
                <a:cs typeface="Microsoft Sans Serif" panose="020B0604020202020204" pitchFamily="34" charset="0"/>
              </a:rPr>
              <a:t>)</a:t>
            </a:r>
            <a:r>
              <a:rPr lang="en-US" sz="2200" dirty="0">
                <a:solidFill>
                  <a:prstClr val="black"/>
                </a:solidFill>
                <a:latin typeface="Microsoft Sans Serif" panose="020B0604020202020204" pitchFamily="34" charset="0"/>
                <a:cs typeface="Microsoft Sans Serif" panose="020B0604020202020204" pitchFamily="34" charset="0"/>
              </a:rPr>
              <a:t> sources</a:t>
            </a:r>
          </a:p>
        </p:txBody>
      </p:sp>
      <p:sp>
        <p:nvSpPr>
          <p:cNvPr id="5" name="Title 1"/>
          <p:cNvSpPr txBox="1">
            <a:spLocks/>
          </p:cNvSpPr>
          <p:nvPr/>
        </p:nvSpPr>
        <p:spPr>
          <a:xfrm>
            <a:off x="0" y="76200"/>
            <a:ext cx="9144000" cy="509681"/>
          </a:xfrm>
          <a:prstGeom prst="rect">
            <a:avLst/>
          </a:prstGeom>
        </p:spPr>
        <p:txBody>
          <a:bodyPr/>
          <a:lstStyle>
            <a:lvl1pPr algn="ctr" defTabSz="914400" rtl="0" eaLnBrk="1" latinLnBrk="0" hangingPunct="1">
              <a:spcBef>
                <a:spcPct val="0"/>
              </a:spcBef>
              <a:buNone/>
              <a:defRPr sz="3800" b="1" kern="1200">
                <a:solidFill>
                  <a:schemeClr val="accent1"/>
                </a:solidFill>
                <a:latin typeface="Arial" panose="020B0604020202020204" pitchFamily="34" charset="0"/>
                <a:ea typeface="+mj-ea"/>
                <a:cs typeface="Arial" panose="020B0604020202020204" pitchFamily="34" charset="0"/>
              </a:defRPr>
            </a:lvl1pPr>
          </a:lstStyle>
          <a:p>
            <a:pPr fontAlgn="auto">
              <a:spcAft>
                <a:spcPts val="0"/>
              </a:spcAft>
              <a:defRPr/>
            </a:pPr>
            <a:r>
              <a:rPr lang="en-US" altLang="zh-CN" sz="3200" i="1" dirty="0" smtClean="0">
                <a:solidFill>
                  <a:schemeClr val="tx1"/>
                </a:solidFill>
                <a:latin typeface="Microsoft Sans Serif" pitchFamily="34" charset="0"/>
                <a:ea typeface="+mn-ea"/>
                <a:cs typeface="+mn-cs"/>
              </a:rPr>
              <a:t>Trait Diagnostic Tools - Zinc </a:t>
            </a:r>
            <a:r>
              <a:rPr lang="en-US" altLang="zh-CN" sz="3200" i="1" dirty="0">
                <a:solidFill>
                  <a:schemeClr val="tx1"/>
                </a:solidFill>
                <a:latin typeface="Microsoft Sans Serif" pitchFamily="34" charset="0"/>
                <a:ea typeface="+mn-ea"/>
                <a:cs typeface="+mn-cs"/>
              </a:rPr>
              <a:t>QTL </a:t>
            </a:r>
            <a:r>
              <a:rPr lang="en-US" altLang="zh-CN" sz="3200" i="1" dirty="0" smtClean="0">
                <a:solidFill>
                  <a:schemeClr val="tx1"/>
                </a:solidFill>
                <a:latin typeface="Microsoft Sans Serif" pitchFamily="34" charset="0"/>
                <a:ea typeface="+mn-ea"/>
                <a:cs typeface="+mn-cs"/>
              </a:rPr>
              <a:t>Discovery </a:t>
            </a:r>
            <a:endParaRPr lang="en-US" altLang="zh-CN" sz="3200" i="1" dirty="0">
              <a:solidFill>
                <a:schemeClr val="tx1"/>
              </a:solidFill>
              <a:latin typeface="Microsoft Sans Serif" pitchFamily="34" charset="0"/>
              <a:ea typeface="+mn-ea"/>
              <a:cs typeface="+mn-cs"/>
            </a:endParaRPr>
          </a:p>
        </p:txBody>
      </p:sp>
      <p:sp>
        <p:nvSpPr>
          <p:cNvPr id="3" name="TextBox 2"/>
          <p:cNvSpPr txBox="1"/>
          <p:nvPr/>
        </p:nvSpPr>
        <p:spPr>
          <a:xfrm>
            <a:off x="304800" y="5867400"/>
            <a:ext cx="8432339" cy="584775"/>
          </a:xfrm>
          <a:prstGeom prst="rect">
            <a:avLst/>
          </a:prstGeom>
          <a:solidFill>
            <a:schemeClr val="accent1">
              <a:lumMod val="20000"/>
              <a:lumOff val="80000"/>
            </a:schemeClr>
          </a:solidFill>
        </p:spPr>
        <p:txBody>
          <a:bodyPr wrap="square" rtlCol="0">
            <a:spAutoFit/>
          </a:bodyPr>
          <a:lstStyle/>
          <a:p>
            <a:pPr fontAlgn="auto">
              <a:spcBef>
                <a:spcPts val="0"/>
              </a:spcBef>
              <a:spcAft>
                <a:spcPts val="0"/>
              </a:spcAft>
            </a:pPr>
            <a:r>
              <a:rPr lang="en-US" sz="1600" dirty="0">
                <a:solidFill>
                  <a:prstClr val="black"/>
                </a:solidFill>
                <a:cs typeface="Microsoft Sans Serif" panose="020B0604020202020204" pitchFamily="34" charset="0"/>
              </a:rPr>
              <a:t>M</a:t>
            </a:r>
            <a:r>
              <a:rPr lang="en-US" sz="1600" dirty="0" smtClean="0">
                <a:solidFill>
                  <a:prstClr val="black"/>
                </a:solidFill>
                <a:cs typeface="Microsoft Sans Serif" panose="020B0604020202020204" pitchFamily="34" charset="0"/>
              </a:rPr>
              <a:t>apping population: </a:t>
            </a:r>
            <a:r>
              <a:rPr lang="en-US" sz="1600" dirty="0" smtClean="0">
                <a:cs typeface="Microsoft Sans Serif" panose="020B0604020202020204" pitchFamily="34" charset="0"/>
              </a:rPr>
              <a:t>Black </a:t>
            </a:r>
            <a:r>
              <a:rPr lang="en-US" sz="1600" dirty="0">
                <a:solidFill>
                  <a:prstClr val="black"/>
                </a:solidFill>
                <a:cs typeface="Microsoft Sans Serif" panose="020B0604020202020204" pitchFamily="34" charset="0"/>
              </a:rPr>
              <a:t>= outside CIMMYT research; </a:t>
            </a:r>
            <a:r>
              <a:rPr lang="en-US" sz="1600" dirty="0">
                <a:solidFill>
                  <a:srgbClr val="FF0000"/>
                </a:solidFill>
                <a:cs typeface="Microsoft Sans Serif" panose="020B0604020202020204" pitchFamily="34" charset="0"/>
              </a:rPr>
              <a:t>Red</a:t>
            </a:r>
            <a:r>
              <a:rPr lang="en-US" sz="1600" dirty="0">
                <a:solidFill>
                  <a:prstClr val="black"/>
                </a:solidFill>
                <a:cs typeface="Microsoft Sans Serif" panose="020B0604020202020204" pitchFamily="34" charset="0"/>
              </a:rPr>
              <a:t> = CIMMYT, Mexico work; </a:t>
            </a:r>
            <a:r>
              <a:rPr lang="en-US" sz="1600" dirty="0">
                <a:solidFill>
                  <a:srgbClr val="00B050"/>
                </a:solidFill>
                <a:cs typeface="Microsoft Sans Serif" panose="020B0604020202020204" pitchFamily="34" charset="0"/>
              </a:rPr>
              <a:t>Green</a:t>
            </a:r>
            <a:r>
              <a:rPr lang="en-US" sz="1600" dirty="0">
                <a:solidFill>
                  <a:prstClr val="black"/>
                </a:solidFill>
                <a:cs typeface="Microsoft Sans Serif" panose="020B0604020202020204" pitchFamily="34" charset="0"/>
              </a:rPr>
              <a:t> = BHU/CIMMYT-India research; </a:t>
            </a:r>
            <a:r>
              <a:rPr lang="en-US" sz="1600" dirty="0">
                <a:solidFill>
                  <a:srgbClr val="F79646"/>
                </a:solidFill>
                <a:cs typeface="Microsoft Sans Serif" panose="020B0604020202020204" pitchFamily="34" charset="0"/>
              </a:rPr>
              <a:t>Orange</a:t>
            </a:r>
            <a:r>
              <a:rPr lang="en-US" sz="1600" dirty="0">
                <a:solidFill>
                  <a:prstClr val="black"/>
                </a:solidFill>
                <a:cs typeface="Microsoft Sans Serif" panose="020B0604020202020204" pitchFamily="34" charset="0"/>
              </a:rPr>
              <a:t> = Turkish populations mapped at CIMMYT </a:t>
            </a:r>
          </a:p>
        </p:txBody>
      </p:sp>
      <p:graphicFrame>
        <p:nvGraphicFramePr>
          <p:cNvPr id="6" name="Table 5"/>
          <p:cNvGraphicFramePr>
            <a:graphicFrameLocks noGrp="1"/>
          </p:cNvGraphicFramePr>
          <p:nvPr>
            <p:extLst>
              <p:ext uri="{D42A27DB-BD31-4B8C-83A1-F6EECF244321}">
                <p14:modId xmlns:p14="http://schemas.microsoft.com/office/powerpoint/2010/main" val="212295248"/>
              </p:ext>
            </p:extLst>
          </p:nvPr>
        </p:nvGraphicFramePr>
        <p:xfrm>
          <a:off x="381000" y="1905000"/>
          <a:ext cx="8356139" cy="3907816"/>
        </p:xfrm>
        <a:graphic>
          <a:graphicData uri="http://schemas.openxmlformats.org/drawingml/2006/table">
            <a:tbl>
              <a:tblPr/>
              <a:tblGrid>
                <a:gridCol w="524396"/>
                <a:gridCol w="968993"/>
                <a:gridCol w="968993"/>
                <a:gridCol w="968993"/>
                <a:gridCol w="968993"/>
                <a:gridCol w="1117192"/>
                <a:gridCol w="1208391"/>
                <a:gridCol w="1630188"/>
              </a:tblGrid>
              <a:tr h="299749">
                <a:tc>
                  <a:txBody>
                    <a:bodyPr/>
                    <a:lstStyle/>
                    <a:p>
                      <a:pPr algn="ctr" fontAlgn="b"/>
                      <a:endParaRPr lang="en-US" sz="10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8420" marR="8420" marT="8420"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7">
                  <a:txBody>
                    <a:bodyPr/>
                    <a:lstStyle/>
                    <a:p>
                      <a:pPr algn="ctr" fontAlgn="b"/>
                      <a:r>
                        <a:rPr lang="en-US" sz="1600" b="1" i="0" u="none" strike="noStrike" dirty="0">
                          <a:solidFill>
                            <a:srgbClr val="002060"/>
                          </a:solidFill>
                          <a:effectLst/>
                          <a:latin typeface="Microsoft Sans Serif" panose="020B0604020202020204" pitchFamily="34" charset="0"/>
                          <a:cs typeface="Microsoft Sans Serif" panose="020B0604020202020204" pitchFamily="34" charset="0"/>
                        </a:rPr>
                        <a:t>Chromosome</a:t>
                      </a:r>
                    </a:p>
                  </a:txBody>
                  <a:tcPr marL="8420" marR="8420" marT="84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50142">
                <a:tc>
                  <a:txBody>
                    <a:bodyPr/>
                    <a:lstStyle/>
                    <a:p>
                      <a:pPr algn="ctr" fontAlgn="b"/>
                      <a:r>
                        <a:rPr lang="en-US" sz="1000" b="1" i="0" u="none" strike="noStrike" dirty="0">
                          <a:solidFill>
                            <a:srgbClr val="000000"/>
                          </a:solidFill>
                          <a:effectLst/>
                          <a:latin typeface="Microsoft Sans Serif" panose="020B0604020202020204" pitchFamily="34" charset="0"/>
                          <a:cs typeface="Microsoft Sans Serif" panose="020B0604020202020204" pitchFamily="34" charset="0"/>
                        </a:rPr>
                        <a:t>Genome</a:t>
                      </a:r>
                    </a:p>
                  </a:txBody>
                  <a:tcPr marL="8420" marR="8420" marT="84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2060"/>
                          </a:solidFill>
                          <a:effectLst/>
                          <a:latin typeface="Microsoft Sans Serif" panose="020B0604020202020204" pitchFamily="34" charset="0"/>
                          <a:cs typeface="Microsoft Sans Serif" panose="020B0604020202020204" pitchFamily="34" charset="0"/>
                        </a:rPr>
                        <a:t>1</a:t>
                      </a:r>
                    </a:p>
                  </a:txBody>
                  <a:tcPr marL="8420" marR="8420" marT="84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2060"/>
                          </a:solidFill>
                          <a:effectLst/>
                          <a:latin typeface="Microsoft Sans Serif" panose="020B0604020202020204" pitchFamily="34" charset="0"/>
                          <a:cs typeface="Microsoft Sans Serif" panose="020B0604020202020204" pitchFamily="34" charset="0"/>
                        </a:rPr>
                        <a:t>2</a:t>
                      </a:r>
                    </a:p>
                  </a:txBody>
                  <a:tcPr marL="8420" marR="8420" marT="84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2060"/>
                          </a:solidFill>
                          <a:effectLst/>
                          <a:latin typeface="Microsoft Sans Serif" panose="020B0604020202020204" pitchFamily="34" charset="0"/>
                          <a:cs typeface="Microsoft Sans Serif" panose="020B0604020202020204" pitchFamily="34" charset="0"/>
                        </a:rPr>
                        <a:t>3</a:t>
                      </a:r>
                    </a:p>
                  </a:txBody>
                  <a:tcPr marL="8420" marR="8420" marT="84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2060"/>
                          </a:solidFill>
                          <a:effectLst/>
                          <a:latin typeface="Microsoft Sans Serif" panose="020B0604020202020204" pitchFamily="34" charset="0"/>
                          <a:cs typeface="Microsoft Sans Serif" panose="020B0604020202020204" pitchFamily="34" charset="0"/>
                        </a:rPr>
                        <a:t>4</a:t>
                      </a:r>
                    </a:p>
                  </a:txBody>
                  <a:tcPr marL="8420" marR="8420" marT="84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2060"/>
                          </a:solidFill>
                          <a:effectLst/>
                          <a:latin typeface="Microsoft Sans Serif" panose="020B0604020202020204" pitchFamily="34" charset="0"/>
                          <a:cs typeface="Microsoft Sans Serif" panose="020B0604020202020204" pitchFamily="34" charset="0"/>
                        </a:rPr>
                        <a:t>5</a:t>
                      </a:r>
                    </a:p>
                  </a:txBody>
                  <a:tcPr marL="8420" marR="8420" marT="84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2060"/>
                          </a:solidFill>
                          <a:effectLst/>
                          <a:latin typeface="Microsoft Sans Serif" panose="020B0604020202020204" pitchFamily="34" charset="0"/>
                          <a:cs typeface="Microsoft Sans Serif" panose="020B0604020202020204" pitchFamily="34" charset="0"/>
                        </a:rPr>
                        <a:t>6</a:t>
                      </a:r>
                    </a:p>
                  </a:txBody>
                  <a:tcPr marL="8420" marR="8420" marT="84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2060"/>
                          </a:solidFill>
                          <a:effectLst/>
                          <a:latin typeface="Microsoft Sans Serif" panose="020B0604020202020204" pitchFamily="34" charset="0"/>
                          <a:cs typeface="Microsoft Sans Serif" panose="020B0604020202020204" pitchFamily="34" charset="0"/>
                        </a:rPr>
                        <a:t>7</a:t>
                      </a:r>
                    </a:p>
                  </a:txBody>
                  <a:tcPr marL="8420" marR="8420" marT="84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0708">
                <a:tc>
                  <a:txBody>
                    <a:bodyPr/>
                    <a:lstStyle/>
                    <a:p>
                      <a:pPr algn="ctr" fontAlgn="t"/>
                      <a:r>
                        <a:rPr lang="en-US" sz="1600" b="1" i="0" u="none" strike="noStrike">
                          <a:solidFill>
                            <a:srgbClr val="003300"/>
                          </a:solidFill>
                          <a:effectLst/>
                          <a:latin typeface="Microsoft Sans Serif" panose="020B0604020202020204" pitchFamily="34" charset="0"/>
                          <a:cs typeface="Microsoft Sans Serif" panose="020B0604020202020204" pitchFamily="34" charset="0"/>
                        </a:rPr>
                        <a:t>A</a:t>
                      </a:r>
                    </a:p>
                  </a:txBody>
                  <a:tcPr marL="8420" marR="8420" marT="84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1" i="1" u="none" strike="noStrike" dirty="0" err="1">
                          <a:solidFill>
                            <a:srgbClr val="000000"/>
                          </a:solidFill>
                          <a:effectLst/>
                          <a:latin typeface="Microsoft Sans Serif" panose="020B0604020202020204" pitchFamily="34" charset="0"/>
                          <a:cs typeface="Microsoft Sans Serif" panose="020B0604020202020204" pitchFamily="34" charset="0"/>
                        </a:rPr>
                        <a:t>T.monococcum</a:t>
                      </a:r>
                      <a:r>
                        <a:rPr lang="en-US" sz="1100" b="1" i="0" u="none" strike="noStrike" dirty="0">
                          <a:solidFill>
                            <a:srgbClr val="000000"/>
                          </a:solidFill>
                          <a:effectLst/>
                          <a:latin typeface="Microsoft Sans Serif" panose="020B0604020202020204" pitchFamily="34" charset="0"/>
                          <a:cs typeface="Microsoft Sans Serif" panose="020B0604020202020204" pitchFamily="34" charset="0"/>
                        </a:rPr>
                        <a:t> ID-362,</a:t>
                      </a:r>
                      <a:r>
                        <a:rPr lang="en-US" sz="1100" b="1" i="0" u="none" strike="noStrike" dirty="0">
                          <a:solidFill>
                            <a:srgbClr val="FF0000"/>
                          </a:solidFill>
                          <a:effectLst/>
                          <a:latin typeface="Microsoft Sans Serif" panose="020B0604020202020204" pitchFamily="34" charset="0"/>
                          <a:cs typeface="Microsoft Sans Serif" panose="020B0604020202020204" pitchFamily="34" charset="0"/>
                        </a:rPr>
                        <a:t> </a:t>
                      </a:r>
                      <a:r>
                        <a:rPr lang="en-US" sz="1100" b="1" i="1" u="none" strike="noStrike" dirty="0" err="1" smtClean="0">
                          <a:solidFill>
                            <a:srgbClr val="E26B0A"/>
                          </a:solidFill>
                          <a:effectLst/>
                          <a:latin typeface="Microsoft Sans Serif" panose="020B0604020202020204" pitchFamily="34" charset="0"/>
                          <a:cs typeface="Microsoft Sans Serif" panose="020B0604020202020204" pitchFamily="34" charset="0"/>
                        </a:rPr>
                        <a:t>T.aestivum</a:t>
                      </a:r>
                      <a:r>
                        <a:rPr lang="en-US" sz="1100" b="1" i="1" u="none" strike="noStrike" dirty="0">
                          <a:solidFill>
                            <a:srgbClr val="E26B0A"/>
                          </a:solidFill>
                          <a:effectLst/>
                          <a:latin typeface="Microsoft Sans Serif" panose="020B0604020202020204" pitchFamily="34" charset="0"/>
                          <a:cs typeface="Microsoft Sans Serif" panose="020B0604020202020204" pitchFamily="34" charset="0"/>
                        </a:rPr>
                        <a:t>,</a:t>
                      </a:r>
                      <a:r>
                        <a:rPr lang="en-US" sz="1100" b="1" i="0" u="none" strike="noStrike" dirty="0">
                          <a:solidFill>
                            <a:srgbClr val="E26B0A"/>
                          </a:solidFill>
                          <a:effectLst/>
                          <a:latin typeface="Microsoft Sans Serif" panose="020B0604020202020204" pitchFamily="34" charset="0"/>
                          <a:cs typeface="Microsoft Sans Serif" panose="020B0604020202020204" pitchFamily="34" charset="0"/>
                        </a:rPr>
                        <a:t> Adana x 70711</a:t>
                      </a:r>
                      <a:endParaRPr lang="en-US" sz="1100" b="1"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8420" marR="8420" marT="84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l" fontAlgn="t"/>
                      <a:r>
                        <a:rPr lang="en-US" sz="1100" b="1" i="1" u="none" strike="noStrike" dirty="0">
                          <a:solidFill>
                            <a:srgbClr val="000000"/>
                          </a:solidFill>
                          <a:effectLst/>
                          <a:latin typeface="Microsoft Sans Serif" panose="020B0604020202020204" pitchFamily="34" charset="0"/>
                          <a:cs typeface="Microsoft Sans Serif" panose="020B0604020202020204" pitchFamily="34" charset="0"/>
                        </a:rPr>
                        <a:t>T. durum </a:t>
                      </a:r>
                      <a:r>
                        <a:rPr lang="en-US" sz="1100" b="1" i="0" u="none" strike="noStrike" dirty="0">
                          <a:solidFill>
                            <a:srgbClr val="000000"/>
                          </a:solidFill>
                          <a:effectLst/>
                          <a:latin typeface="Microsoft Sans Serif" panose="020B0604020202020204" pitchFamily="34" charset="0"/>
                          <a:cs typeface="Microsoft Sans Serif" panose="020B0604020202020204" pitchFamily="34" charset="0"/>
                        </a:rPr>
                        <a:t>Langdon, </a:t>
                      </a:r>
                      <a:r>
                        <a:rPr lang="en-US" sz="1100" b="1" i="0" u="none" strike="noStrike" dirty="0" smtClean="0">
                          <a:solidFill>
                            <a:srgbClr val="000000"/>
                          </a:solidFill>
                          <a:effectLst/>
                          <a:latin typeface="Microsoft Sans Serif" panose="020B0604020202020204" pitchFamily="34" charset="0"/>
                          <a:cs typeface="Microsoft Sans Serif" panose="020B0604020202020204" pitchFamily="34" charset="0"/>
                        </a:rPr>
                        <a:t>          </a:t>
                      </a:r>
                      <a:r>
                        <a:rPr lang="en-US" sz="1100" b="1" i="1" u="none" strike="noStrike" dirty="0" smtClean="0">
                          <a:solidFill>
                            <a:srgbClr val="000000"/>
                          </a:solidFill>
                          <a:effectLst/>
                          <a:latin typeface="Microsoft Sans Serif" panose="020B0604020202020204" pitchFamily="34" charset="0"/>
                          <a:cs typeface="Microsoft Sans Serif" panose="020B0604020202020204" pitchFamily="34" charset="0"/>
                        </a:rPr>
                        <a:t>T</a:t>
                      </a:r>
                      <a:r>
                        <a:rPr lang="en-US" sz="1100" b="1" i="1" u="none" strike="noStrike" dirty="0">
                          <a:solidFill>
                            <a:srgbClr val="000000"/>
                          </a:solidFill>
                          <a:effectLst/>
                          <a:latin typeface="Microsoft Sans Serif" panose="020B0604020202020204" pitchFamily="34" charset="0"/>
                          <a:cs typeface="Microsoft Sans Serif" panose="020B0604020202020204" pitchFamily="34" charset="0"/>
                        </a:rPr>
                        <a:t>. </a:t>
                      </a:r>
                      <a:r>
                        <a:rPr lang="en-US" sz="1100" b="1" i="1" u="none" strike="noStrike" dirty="0" err="1">
                          <a:solidFill>
                            <a:srgbClr val="000000"/>
                          </a:solidFill>
                          <a:effectLst/>
                          <a:latin typeface="Microsoft Sans Serif" panose="020B0604020202020204" pitchFamily="34" charset="0"/>
                          <a:cs typeface="Microsoft Sans Serif" panose="020B0604020202020204" pitchFamily="34" charset="0"/>
                        </a:rPr>
                        <a:t>dicoccoides</a:t>
                      </a:r>
                      <a:r>
                        <a:rPr lang="en-US" sz="1100" b="1" i="0" u="none" strike="noStrike" dirty="0">
                          <a:solidFill>
                            <a:srgbClr val="000000"/>
                          </a:solidFill>
                          <a:effectLst/>
                          <a:latin typeface="Microsoft Sans Serif" panose="020B0604020202020204" pitchFamily="34" charset="0"/>
                          <a:cs typeface="Microsoft Sans Serif" panose="020B0604020202020204" pitchFamily="34" charset="0"/>
                        </a:rPr>
                        <a:t> G18-16</a:t>
                      </a:r>
                    </a:p>
                  </a:txBody>
                  <a:tcPr marL="8420" marR="8420" marT="84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1" i="1" u="none" strike="noStrike" dirty="0" err="1">
                          <a:solidFill>
                            <a:srgbClr val="FF0000"/>
                          </a:solidFill>
                          <a:effectLst/>
                          <a:latin typeface="Microsoft Sans Serif" panose="020B0604020202020204" pitchFamily="34" charset="0"/>
                          <a:cs typeface="Microsoft Sans Serif" panose="020B0604020202020204" pitchFamily="34" charset="0"/>
                        </a:rPr>
                        <a:t>T.aestivum</a:t>
                      </a:r>
                      <a:r>
                        <a:rPr lang="en-US" sz="1100" b="1" i="0" u="none" strike="noStrike" dirty="0">
                          <a:solidFill>
                            <a:srgbClr val="FF0000"/>
                          </a:solidFill>
                          <a:effectLst/>
                          <a:latin typeface="Microsoft Sans Serif" panose="020B0604020202020204" pitchFamily="34" charset="0"/>
                          <a:cs typeface="Microsoft Sans Serif" panose="020B0604020202020204" pitchFamily="34" charset="0"/>
                        </a:rPr>
                        <a:t>, Kenya </a:t>
                      </a:r>
                      <a:r>
                        <a:rPr lang="en-US" sz="1100" b="1" i="0" u="none" strike="noStrike" dirty="0" err="1">
                          <a:solidFill>
                            <a:srgbClr val="FF0000"/>
                          </a:solidFill>
                          <a:effectLst/>
                          <a:latin typeface="Microsoft Sans Serif" panose="020B0604020202020204" pitchFamily="34" charset="0"/>
                          <a:cs typeface="Microsoft Sans Serif" panose="020B0604020202020204" pitchFamily="34" charset="0"/>
                        </a:rPr>
                        <a:t>Swara</a:t>
                      </a:r>
                      <a:r>
                        <a:rPr lang="en-US" sz="1100" b="1" i="0" u="none" strike="noStrike" dirty="0">
                          <a:solidFill>
                            <a:srgbClr val="FF0000"/>
                          </a:solidFill>
                          <a:effectLst/>
                          <a:latin typeface="Microsoft Sans Serif" panose="020B0604020202020204" pitchFamily="34" charset="0"/>
                          <a:cs typeface="Microsoft Sans Serif" panose="020B0604020202020204" pitchFamily="34" charset="0"/>
                        </a:rPr>
                        <a:t>,  </a:t>
                      </a:r>
                      <a:r>
                        <a:rPr lang="en-US" sz="1100" b="1" i="0" u="none" strike="noStrike" dirty="0" smtClean="0">
                          <a:solidFill>
                            <a:srgbClr val="FF0000"/>
                          </a:solidFill>
                          <a:effectLst/>
                          <a:latin typeface="Microsoft Sans Serif" panose="020B0604020202020204" pitchFamily="34" charset="0"/>
                          <a:cs typeface="Microsoft Sans Serif" panose="020B0604020202020204" pitchFamily="34" charset="0"/>
                        </a:rPr>
                        <a:t>  </a:t>
                      </a:r>
                      <a:r>
                        <a:rPr lang="en-US" sz="1100" b="1" i="1" u="none" strike="noStrike" dirty="0" smtClean="0">
                          <a:solidFill>
                            <a:srgbClr val="E26B0A"/>
                          </a:solidFill>
                          <a:effectLst/>
                          <a:latin typeface="Microsoft Sans Serif" panose="020B0604020202020204" pitchFamily="34" charset="0"/>
                          <a:cs typeface="Microsoft Sans Serif" panose="020B0604020202020204" pitchFamily="34" charset="0"/>
                        </a:rPr>
                        <a:t>T</a:t>
                      </a:r>
                      <a:r>
                        <a:rPr lang="en-US" sz="1100" b="1" i="1" u="none" strike="noStrike" dirty="0">
                          <a:solidFill>
                            <a:srgbClr val="E26B0A"/>
                          </a:solidFill>
                          <a:effectLst/>
                          <a:latin typeface="Microsoft Sans Serif" panose="020B0604020202020204" pitchFamily="34" charset="0"/>
                          <a:cs typeface="Microsoft Sans Serif" panose="020B0604020202020204" pitchFamily="34" charset="0"/>
                        </a:rPr>
                        <a:t>. </a:t>
                      </a:r>
                      <a:r>
                        <a:rPr lang="en-US" sz="1100" b="1" i="1" u="none" strike="noStrike" dirty="0" err="1">
                          <a:solidFill>
                            <a:srgbClr val="E26B0A"/>
                          </a:solidFill>
                          <a:effectLst/>
                          <a:latin typeface="Microsoft Sans Serif" panose="020B0604020202020204" pitchFamily="34" charset="0"/>
                          <a:cs typeface="Microsoft Sans Serif" panose="020B0604020202020204" pitchFamily="34" charset="0"/>
                        </a:rPr>
                        <a:t>aestivum</a:t>
                      </a:r>
                      <a:r>
                        <a:rPr lang="en-US" sz="1100" b="1" i="0" u="none" strike="noStrike" dirty="0">
                          <a:solidFill>
                            <a:srgbClr val="E26B0A"/>
                          </a:solidFill>
                          <a:effectLst/>
                          <a:latin typeface="Microsoft Sans Serif" panose="020B0604020202020204" pitchFamily="34" charset="0"/>
                          <a:cs typeface="Microsoft Sans Serif" panose="020B0604020202020204" pitchFamily="34" charset="0"/>
                        </a:rPr>
                        <a:t>, Adana x 70711</a:t>
                      </a:r>
                      <a:endParaRPr lang="en-US" sz="1100" b="1"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8420" marR="8420" marT="84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t"/>
                      <a:r>
                        <a:rPr lang="en-US" sz="1100" b="1" i="1" u="none" strike="noStrike" dirty="0">
                          <a:solidFill>
                            <a:srgbClr val="000000"/>
                          </a:solidFill>
                          <a:effectLst/>
                          <a:latin typeface="Microsoft Sans Serif" panose="020B0604020202020204" pitchFamily="34" charset="0"/>
                          <a:cs typeface="Microsoft Sans Serif" panose="020B0604020202020204" pitchFamily="34" charset="0"/>
                        </a:rPr>
                        <a:t>T. </a:t>
                      </a:r>
                      <a:r>
                        <a:rPr lang="en-US" sz="1100" b="1" i="1" u="none" strike="noStrike" dirty="0" err="1">
                          <a:solidFill>
                            <a:srgbClr val="000000"/>
                          </a:solidFill>
                          <a:effectLst/>
                          <a:latin typeface="Microsoft Sans Serif" panose="020B0604020202020204" pitchFamily="34" charset="0"/>
                          <a:cs typeface="Microsoft Sans Serif" panose="020B0604020202020204" pitchFamily="34" charset="0"/>
                        </a:rPr>
                        <a:t>aestivum</a:t>
                      </a:r>
                      <a:r>
                        <a:rPr lang="en-US" sz="1100" b="1" i="1" u="none" strike="noStrike" dirty="0">
                          <a:solidFill>
                            <a:srgbClr val="000000"/>
                          </a:solidFill>
                          <a:effectLst/>
                          <a:latin typeface="Microsoft Sans Serif" panose="020B0604020202020204" pitchFamily="34" charset="0"/>
                          <a:cs typeface="Microsoft Sans Serif" panose="020B0604020202020204" pitchFamily="34" charset="0"/>
                        </a:rPr>
                        <a:t> </a:t>
                      </a:r>
                      <a:r>
                        <a:rPr lang="en-US" sz="1100" b="1" i="0" u="none" strike="noStrike" dirty="0" err="1">
                          <a:solidFill>
                            <a:srgbClr val="000000"/>
                          </a:solidFill>
                          <a:effectLst/>
                          <a:latin typeface="Microsoft Sans Serif" panose="020B0604020202020204" pitchFamily="34" charset="0"/>
                          <a:cs typeface="Microsoft Sans Serif" panose="020B0604020202020204" pitchFamily="34" charset="0"/>
                        </a:rPr>
                        <a:t>Hanxuan</a:t>
                      </a:r>
                      <a:r>
                        <a:rPr lang="en-US" sz="1100" b="1" i="0" u="none" strike="noStrike" dirty="0">
                          <a:solidFill>
                            <a:srgbClr val="000000"/>
                          </a:solidFill>
                          <a:effectLst/>
                          <a:latin typeface="Microsoft Sans Serif" panose="020B0604020202020204" pitchFamily="34" charset="0"/>
                          <a:cs typeface="Microsoft Sans Serif" panose="020B0604020202020204" pitchFamily="34" charset="0"/>
                        </a:rPr>
                        <a:t> 10</a:t>
                      </a:r>
                    </a:p>
                  </a:txBody>
                  <a:tcPr marL="8420" marR="8420" marT="84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1" i="1" u="none" strike="noStrike" dirty="0">
                          <a:solidFill>
                            <a:srgbClr val="000000"/>
                          </a:solidFill>
                          <a:effectLst/>
                          <a:latin typeface="Microsoft Sans Serif" panose="020B0604020202020204" pitchFamily="34" charset="0"/>
                          <a:cs typeface="Microsoft Sans Serif" panose="020B0604020202020204" pitchFamily="34" charset="0"/>
                        </a:rPr>
                        <a:t>T. </a:t>
                      </a:r>
                      <a:r>
                        <a:rPr lang="en-US" sz="1100" b="1" i="1" u="none" strike="noStrike" dirty="0" err="1">
                          <a:solidFill>
                            <a:srgbClr val="000000"/>
                          </a:solidFill>
                          <a:effectLst/>
                          <a:latin typeface="Microsoft Sans Serif" panose="020B0604020202020204" pitchFamily="34" charset="0"/>
                          <a:cs typeface="Microsoft Sans Serif" panose="020B0604020202020204" pitchFamily="34" charset="0"/>
                        </a:rPr>
                        <a:t>aestivum</a:t>
                      </a:r>
                      <a:r>
                        <a:rPr lang="en-US" sz="1100" b="1" i="1" u="none" strike="noStrike" dirty="0">
                          <a:solidFill>
                            <a:srgbClr val="000000"/>
                          </a:solidFill>
                          <a:effectLst/>
                          <a:latin typeface="Microsoft Sans Serif" panose="020B0604020202020204" pitchFamily="34" charset="0"/>
                          <a:cs typeface="Microsoft Sans Serif" panose="020B0604020202020204" pitchFamily="34" charset="0"/>
                        </a:rPr>
                        <a:t> </a:t>
                      </a:r>
                      <a:r>
                        <a:rPr lang="en-US" sz="1100" b="1" i="0" u="none" strike="noStrike" dirty="0" err="1">
                          <a:solidFill>
                            <a:srgbClr val="000000"/>
                          </a:solidFill>
                          <a:effectLst/>
                          <a:latin typeface="Microsoft Sans Serif" panose="020B0604020202020204" pitchFamily="34" charset="0"/>
                          <a:cs typeface="Microsoft Sans Serif" panose="020B0604020202020204" pitchFamily="34" charset="0"/>
                        </a:rPr>
                        <a:t>Hanxuan</a:t>
                      </a:r>
                      <a:r>
                        <a:rPr lang="en-US" sz="1100" b="1" i="0" u="none" strike="noStrike" dirty="0">
                          <a:solidFill>
                            <a:srgbClr val="000000"/>
                          </a:solidFill>
                          <a:effectLst/>
                          <a:latin typeface="Microsoft Sans Serif" panose="020B0604020202020204" pitchFamily="34" charset="0"/>
                          <a:cs typeface="Microsoft Sans Serif" panose="020B0604020202020204" pitchFamily="34" charset="0"/>
                        </a:rPr>
                        <a:t> 10, </a:t>
                      </a:r>
                      <a:r>
                        <a:rPr lang="en-US" sz="1100" b="1" i="1" u="none" strike="noStrike" dirty="0">
                          <a:solidFill>
                            <a:srgbClr val="000000"/>
                          </a:solidFill>
                          <a:effectLst/>
                          <a:latin typeface="Microsoft Sans Serif" panose="020B0604020202020204" pitchFamily="34" charset="0"/>
                          <a:cs typeface="Microsoft Sans Serif" panose="020B0604020202020204" pitchFamily="34" charset="0"/>
                        </a:rPr>
                        <a:t>T. </a:t>
                      </a:r>
                      <a:r>
                        <a:rPr lang="en-US" sz="1100" b="1" i="1" u="none" strike="noStrike" dirty="0" err="1">
                          <a:solidFill>
                            <a:srgbClr val="000000"/>
                          </a:solidFill>
                          <a:effectLst/>
                          <a:latin typeface="Microsoft Sans Serif" panose="020B0604020202020204" pitchFamily="34" charset="0"/>
                          <a:cs typeface="Microsoft Sans Serif" panose="020B0604020202020204" pitchFamily="34" charset="0"/>
                        </a:rPr>
                        <a:t>dicoccoides</a:t>
                      </a:r>
                      <a:r>
                        <a:rPr lang="en-US" sz="1100" b="1" i="1" u="none" strike="noStrike" dirty="0">
                          <a:solidFill>
                            <a:srgbClr val="000000"/>
                          </a:solidFill>
                          <a:effectLst/>
                          <a:latin typeface="Microsoft Sans Serif" panose="020B0604020202020204" pitchFamily="34" charset="0"/>
                          <a:cs typeface="Microsoft Sans Serif" panose="020B0604020202020204" pitchFamily="34" charset="0"/>
                        </a:rPr>
                        <a:t> </a:t>
                      </a:r>
                      <a:r>
                        <a:rPr lang="en-US" sz="1100" b="1" i="0" u="none" strike="noStrike" dirty="0">
                          <a:solidFill>
                            <a:srgbClr val="000000"/>
                          </a:solidFill>
                          <a:effectLst/>
                          <a:latin typeface="Microsoft Sans Serif" panose="020B0604020202020204" pitchFamily="34" charset="0"/>
                          <a:cs typeface="Microsoft Sans Serif" panose="020B0604020202020204" pitchFamily="34" charset="0"/>
                        </a:rPr>
                        <a:t>G18-16, </a:t>
                      </a:r>
                      <a:r>
                        <a:rPr lang="en-US" sz="1100" b="1" i="1" u="none" strike="noStrike" dirty="0">
                          <a:solidFill>
                            <a:srgbClr val="000000"/>
                          </a:solidFill>
                          <a:effectLst/>
                          <a:latin typeface="Microsoft Sans Serif" panose="020B0604020202020204" pitchFamily="34" charset="0"/>
                          <a:cs typeface="Microsoft Sans Serif" panose="020B0604020202020204" pitchFamily="34" charset="0"/>
                        </a:rPr>
                        <a:t>T. </a:t>
                      </a:r>
                      <a:r>
                        <a:rPr lang="en-US" sz="1100" b="1" i="1" u="none" strike="noStrike" dirty="0" err="1">
                          <a:solidFill>
                            <a:srgbClr val="000000"/>
                          </a:solidFill>
                          <a:effectLst/>
                          <a:latin typeface="Microsoft Sans Serif" panose="020B0604020202020204" pitchFamily="34" charset="0"/>
                          <a:cs typeface="Microsoft Sans Serif" panose="020B0604020202020204" pitchFamily="34" charset="0"/>
                        </a:rPr>
                        <a:t>aestivum</a:t>
                      </a:r>
                      <a:r>
                        <a:rPr lang="en-US" sz="1100" b="1" i="1" u="none" strike="noStrike" dirty="0">
                          <a:solidFill>
                            <a:srgbClr val="000000"/>
                          </a:solidFill>
                          <a:effectLst/>
                          <a:latin typeface="Microsoft Sans Serif" panose="020B0604020202020204" pitchFamily="34" charset="0"/>
                          <a:cs typeface="Microsoft Sans Serif" panose="020B0604020202020204" pitchFamily="34" charset="0"/>
                        </a:rPr>
                        <a:t> </a:t>
                      </a:r>
                      <a:r>
                        <a:rPr lang="en-US" sz="1100" b="1" i="0" u="none" strike="noStrike" dirty="0" err="1">
                          <a:solidFill>
                            <a:srgbClr val="000000"/>
                          </a:solidFill>
                          <a:effectLst/>
                          <a:latin typeface="Microsoft Sans Serif" panose="020B0604020202020204" pitchFamily="34" charset="0"/>
                          <a:cs typeface="Microsoft Sans Serif" panose="020B0604020202020204" pitchFamily="34" charset="0"/>
                        </a:rPr>
                        <a:t>Xiaoyan</a:t>
                      </a:r>
                      <a:r>
                        <a:rPr lang="en-US" sz="1100" b="1" i="0" u="none" strike="noStrike" dirty="0">
                          <a:solidFill>
                            <a:srgbClr val="000000"/>
                          </a:solidFill>
                          <a:effectLst/>
                          <a:latin typeface="Microsoft Sans Serif" panose="020B0604020202020204" pitchFamily="34" charset="0"/>
                          <a:cs typeface="Microsoft Sans Serif" panose="020B0604020202020204" pitchFamily="34" charset="0"/>
                        </a:rPr>
                        <a:t> 54, </a:t>
                      </a:r>
                      <a:r>
                        <a:rPr lang="en-US" sz="1100" b="1" i="1" u="none" strike="noStrike" dirty="0">
                          <a:solidFill>
                            <a:srgbClr val="000000"/>
                          </a:solidFill>
                          <a:effectLst/>
                          <a:latin typeface="Microsoft Sans Serif" panose="020B0604020202020204" pitchFamily="34" charset="0"/>
                          <a:cs typeface="Microsoft Sans Serif" panose="020B0604020202020204" pitchFamily="34" charset="0"/>
                        </a:rPr>
                        <a:t>T. </a:t>
                      </a:r>
                      <a:r>
                        <a:rPr lang="en-US" sz="1100" b="1" i="1" u="none" strike="noStrike" dirty="0" err="1">
                          <a:solidFill>
                            <a:srgbClr val="000000"/>
                          </a:solidFill>
                          <a:effectLst/>
                          <a:latin typeface="Microsoft Sans Serif" panose="020B0604020202020204" pitchFamily="34" charset="0"/>
                          <a:cs typeface="Microsoft Sans Serif" panose="020B0604020202020204" pitchFamily="34" charset="0"/>
                        </a:rPr>
                        <a:t>monococcum</a:t>
                      </a:r>
                      <a:r>
                        <a:rPr lang="en-US" sz="1100" b="1" i="0" u="none" strike="noStrike" dirty="0">
                          <a:solidFill>
                            <a:srgbClr val="000000"/>
                          </a:solidFill>
                          <a:effectLst/>
                          <a:latin typeface="Microsoft Sans Serif" panose="020B0604020202020204" pitchFamily="34" charset="0"/>
                          <a:cs typeface="Microsoft Sans Serif" panose="020B0604020202020204" pitchFamily="34" charset="0"/>
                        </a:rPr>
                        <a:t> ID-362</a:t>
                      </a:r>
                    </a:p>
                  </a:txBody>
                  <a:tcPr marL="8420" marR="8420" marT="84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1" i="1" u="none" strike="noStrike" dirty="0" err="1">
                          <a:solidFill>
                            <a:srgbClr val="00B050"/>
                          </a:solidFill>
                          <a:effectLst/>
                          <a:latin typeface="Microsoft Sans Serif" panose="020B0604020202020204" pitchFamily="34" charset="0"/>
                          <a:cs typeface="Microsoft Sans Serif" panose="020B0604020202020204" pitchFamily="34" charset="0"/>
                        </a:rPr>
                        <a:t>T.spelta</a:t>
                      </a:r>
                      <a:r>
                        <a:rPr lang="en-US" sz="1100" b="1" i="0" u="none" strike="noStrike" dirty="0">
                          <a:solidFill>
                            <a:srgbClr val="00B050"/>
                          </a:solidFill>
                          <a:effectLst/>
                          <a:latin typeface="Microsoft Sans Serif" panose="020B0604020202020204" pitchFamily="34" charset="0"/>
                          <a:cs typeface="Microsoft Sans Serif" panose="020B0604020202020204" pitchFamily="34" charset="0"/>
                        </a:rPr>
                        <a:t> H+26 (PI 348449), </a:t>
                      </a:r>
                      <a:r>
                        <a:rPr lang="en-US" sz="1100" b="1" i="1" u="none" strike="noStrike" dirty="0" err="1">
                          <a:solidFill>
                            <a:srgbClr val="FF0000"/>
                          </a:solidFill>
                          <a:effectLst/>
                          <a:latin typeface="Microsoft Sans Serif" panose="020B0604020202020204" pitchFamily="34" charset="0"/>
                          <a:cs typeface="Microsoft Sans Serif" panose="020B0604020202020204" pitchFamily="34" charset="0"/>
                        </a:rPr>
                        <a:t>T.aestivum</a:t>
                      </a:r>
                      <a:r>
                        <a:rPr lang="en-US" sz="1100" b="1" i="0" u="none" strike="noStrike" dirty="0">
                          <a:solidFill>
                            <a:srgbClr val="FF0000"/>
                          </a:solidFill>
                          <a:effectLst/>
                          <a:latin typeface="Microsoft Sans Serif" panose="020B0604020202020204" pitchFamily="34" charset="0"/>
                          <a:cs typeface="Microsoft Sans Serif" panose="020B0604020202020204" pitchFamily="34" charset="0"/>
                        </a:rPr>
                        <a:t> </a:t>
                      </a:r>
                      <a:r>
                        <a:rPr lang="en-US" sz="1100" b="1" i="0" u="none" strike="noStrike" dirty="0" err="1">
                          <a:solidFill>
                            <a:srgbClr val="FF0000"/>
                          </a:solidFill>
                          <a:effectLst/>
                          <a:latin typeface="Microsoft Sans Serif" panose="020B0604020202020204" pitchFamily="34" charset="0"/>
                          <a:cs typeface="Microsoft Sans Serif" panose="020B0604020202020204" pitchFamily="34" charset="0"/>
                        </a:rPr>
                        <a:t>Picus</a:t>
                      </a:r>
                      <a:r>
                        <a:rPr lang="en-US" sz="1100" b="1" i="0" u="none" strike="noStrike" dirty="0">
                          <a:solidFill>
                            <a:srgbClr val="FF0000"/>
                          </a:solidFill>
                          <a:effectLst/>
                          <a:latin typeface="Microsoft Sans Serif" panose="020B0604020202020204" pitchFamily="34" charset="0"/>
                          <a:cs typeface="Microsoft Sans Serif" panose="020B0604020202020204" pitchFamily="34" charset="0"/>
                        </a:rPr>
                        <a:t>/Francolin, </a:t>
                      </a:r>
                      <a:r>
                        <a:rPr lang="en-US" sz="1100" b="1" i="1" u="none" strike="noStrike" dirty="0">
                          <a:solidFill>
                            <a:srgbClr val="FF0000"/>
                          </a:solidFill>
                          <a:effectLst/>
                          <a:latin typeface="Microsoft Sans Serif" panose="020B0604020202020204" pitchFamily="34" charset="0"/>
                          <a:cs typeface="Microsoft Sans Serif" panose="020B0604020202020204" pitchFamily="34" charset="0"/>
                        </a:rPr>
                        <a:t>T. </a:t>
                      </a:r>
                      <a:r>
                        <a:rPr lang="en-US" sz="1100" b="1" i="1" u="none" strike="noStrike" dirty="0" err="1">
                          <a:solidFill>
                            <a:srgbClr val="FF0000"/>
                          </a:solidFill>
                          <a:effectLst/>
                          <a:latin typeface="Microsoft Sans Serif" panose="020B0604020202020204" pitchFamily="34" charset="0"/>
                          <a:cs typeface="Microsoft Sans Serif" panose="020B0604020202020204" pitchFamily="34" charset="0"/>
                        </a:rPr>
                        <a:t>aestivum</a:t>
                      </a:r>
                      <a:r>
                        <a:rPr lang="en-US" sz="1100" b="1" i="1" u="none" strike="noStrike" dirty="0">
                          <a:solidFill>
                            <a:srgbClr val="FF0000"/>
                          </a:solidFill>
                          <a:effectLst/>
                          <a:latin typeface="Microsoft Sans Serif" panose="020B0604020202020204" pitchFamily="34" charset="0"/>
                          <a:cs typeface="Microsoft Sans Serif" panose="020B0604020202020204" pitchFamily="34" charset="0"/>
                        </a:rPr>
                        <a:t> </a:t>
                      </a:r>
                      <a:r>
                        <a:rPr lang="en-US" sz="1100" b="1" i="0" u="none" strike="noStrike" dirty="0">
                          <a:solidFill>
                            <a:srgbClr val="FF0000"/>
                          </a:solidFill>
                          <a:effectLst/>
                          <a:latin typeface="Microsoft Sans Serif" panose="020B0604020202020204" pitchFamily="34" charset="0"/>
                          <a:cs typeface="Microsoft Sans Serif" panose="020B0604020202020204" pitchFamily="34" charset="0"/>
                        </a:rPr>
                        <a:t>Seri x SYN</a:t>
                      </a:r>
                    </a:p>
                  </a:txBody>
                  <a:tcPr marL="8420" marR="8420" marT="84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l" fontAlgn="t"/>
                      <a:r>
                        <a:rPr lang="en-US" sz="1100" b="1" i="0" u="none" strike="noStrike" dirty="0">
                          <a:solidFill>
                            <a:srgbClr val="000000"/>
                          </a:solidFill>
                          <a:effectLst/>
                          <a:latin typeface="Microsoft Sans Serif" panose="020B0604020202020204" pitchFamily="34" charset="0"/>
                          <a:cs typeface="Microsoft Sans Serif" panose="020B0604020202020204" pitchFamily="34" charset="0"/>
                        </a:rPr>
                        <a:t> </a:t>
                      </a:r>
                      <a:r>
                        <a:rPr lang="en-US" sz="1100" b="1" i="1" u="none" strike="noStrike" dirty="0">
                          <a:solidFill>
                            <a:srgbClr val="E26B0A"/>
                          </a:solidFill>
                          <a:effectLst/>
                          <a:latin typeface="Microsoft Sans Serif" panose="020B0604020202020204" pitchFamily="34" charset="0"/>
                          <a:cs typeface="Microsoft Sans Serif" panose="020B0604020202020204" pitchFamily="34" charset="0"/>
                        </a:rPr>
                        <a:t>T. </a:t>
                      </a:r>
                      <a:r>
                        <a:rPr lang="en-US" sz="1100" b="1" i="1" u="none" strike="noStrike" dirty="0" err="1">
                          <a:solidFill>
                            <a:srgbClr val="E26B0A"/>
                          </a:solidFill>
                          <a:effectLst/>
                          <a:latin typeface="Microsoft Sans Serif" panose="020B0604020202020204" pitchFamily="34" charset="0"/>
                          <a:cs typeface="Microsoft Sans Serif" panose="020B0604020202020204" pitchFamily="34" charset="0"/>
                        </a:rPr>
                        <a:t>aestivum</a:t>
                      </a:r>
                      <a:r>
                        <a:rPr lang="en-US" sz="1100" b="1" i="0" u="none" strike="noStrike" dirty="0">
                          <a:solidFill>
                            <a:srgbClr val="E26B0A"/>
                          </a:solidFill>
                          <a:effectLst/>
                          <a:latin typeface="Microsoft Sans Serif" panose="020B0604020202020204" pitchFamily="34" charset="0"/>
                          <a:cs typeface="Microsoft Sans Serif" panose="020B0604020202020204" pitchFamily="34" charset="0"/>
                        </a:rPr>
                        <a:t>, Adana x 70711,</a:t>
                      </a:r>
                      <a:r>
                        <a:rPr lang="en-US" sz="1100" b="1" i="0" u="none" strike="noStrike" dirty="0">
                          <a:solidFill>
                            <a:srgbClr val="000000"/>
                          </a:solidFill>
                          <a:effectLst/>
                          <a:latin typeface="Microsoft Sans Serif" panose="020B0604020202020204" pitchFamily="34" charset="0"/>
                          <a:cs typeface="Microsoft Sans Serif" panose="020B0604020202020204" pitchFamily="34" charset="0"/>
                        </a:rPr>
                        <a:t> </a:t>
                      </a:r>
                      <a:r>
                        <a:rPr lang="en-US" sz="1100" b="1" i="1" u="none" strike="noStrike" dirty="0" err="1">
                          <a:solidFill>
                            <a:srgbClr val="000000"/>
                          </a:solidFill>
                          <a:effectLst/>
                          <a:latin typeface="Microsoft Sans Serif" panose="020B0604020202020204" pitchFamily="34" charset="0"/>
                          <a:cs typeface="Microsoft Sans Serif" panose="020B0604020202020204" pitchFamily="34" charset="0"/>
                        </a:rPr>
                        <a:t>T.aestivum</a:t>
                      </a:r>
                      <a:r>
                        <a:rPr lang="en-US" sz="1100" b="1" i="0" u="none" strike="noStrike" dirty="0">
                          <a:solidFill>
                            <a:srgbClr val="000000"/>
                          </a:solidFill>
                          <a:effectLst/>
                          <a:latin typeface="Microsoft Sans Serif" panose="020B0604020202020204" pitchFamily="34" charset="0"/>
                          <a:cs typeface="Microsoft Sans Serif" panose="020B0604020202020204" pitchFamily="34" charset="0"/>
                        </a:rPr>
                        <a:t> </a:t>
                      </a:r>
                      <a:r>
                        <a:rPr lang="en-US" sz="1100" b="1" i="0" u="none" strike="noStrike" dirty="0" err="1">
                          <a:solidFill>
                            <a:srgbClr val="000000"/>
                          </a:solidFill>
                          <a:effectLst/>
                          <a:latin typeface="Microsoft Sans Serif" panose="020B0604020202020204" pitchFamily="34" charset="0"/>
                          <a:cs typeface="Microsoft Sans Serif" panose="020B0604020202020204" pitchFamily="34" charset="0"/>
                        </a:rPr>
                        <a:t>Lumai</a:t>
                      </a:r>
                      <a:r>
                        <a:rPr lang="en-US" sz="1100" b="1" i="0" u="none" strike="noStrike" dirty="0">
                          <a:solidFill>
                            <a:srgbClr val="000000"/>
                          </a:solidFill>
                          <a:effectLst/>
                          <a:latin typeface="Microsoft Sans Serif" panose="020B0604020202020204" pitchFamily="34" charset="0"/>
                          <a:cs typeface="Microsoft Sans Serif" panose="020B0604020202020204" pitchFamily="34" charset="0"/>
                        </a:rPr>
                        <a:t>, </a:t>
                      </a:r>
                      <a:r>
                        <a:rPr lang="en-US" sz="1100" b="1" i="1" u="none" strike="noStrike" dirty="0">
                          <a:solidFill>
                            <a:srgbClr val="000000"/>
                          </a:solidFill>
                          <a:effectLst/>
                          <a:latin typeface="Microsoft Sans Serif" panose="020B0604020202020204" pitchFamily="34" charset="0"/>
                          <a:cs typeface="Microsoft Sans Serif" panose="020B0604020202020204" pitchFamily="34" charset="0"/>
                        </a:rPr>
                        <a:t>T. </a:t>
                      </a:r>
                      <a:r>
                        <a:rPr lang="en-US" sz="1100" b="1" i="1" u="none" strike="noStrike" dirty="0" err="1">
                          <a:solidFill>
                            <a:srgbClr val="000000"/>
                          </a:solidFill>
                          <a:effectLst/>
                          <a:latin typeface="Microsoft Sans Serif" panose="020B0604020202020204" pitchFamily="34" charset="0"/>
                          <a:cs typeface="Microsoft Sans Serif" panose="020B0604020202020204" pitchFamily="34" charset="0"/>
                        </a:rPr>
                        <a:t>dicoccoides</a:t>
                      </a:r>
                      <a:r>
                        <a:rPr lang="en-US" sz="1100" b="1" i="0" u="none" strike="noStrike" dirty="0">
                          <a:solidFill>
                            <a:srgbClr val="000000"/>
                          </a:solidFill>
                          <a:effectLst/>
                          <a:latin typeface="Microsoft Sans Serif" panose="020B0604020202020204" pitchFamily="34" charset="0"/>
                          <a:cs typeface="Microsoft Sans Serif" panose="020B0604020202020204" pitchFamily="34" charset="0"/>
                        </a:rPr>
                        <a:t> G18-16, </a:t>
                      </a:r>
                      <a:r>
                        <a:rPr lang="en-US" sz="1100" b="1" i="1" u="none" strike="noStrike" dirty="0">
                          <a:solidFill>
                            <a:srgbClr val="000000"/>
                          </a:solidFill>
                          <a:effectLst/>
                          <a:latin typeface="Microsoft Sans Serif" panose="020B0604020202020204" pitchFamily="34" charset="0"/>
                          <a:cs typeface="Microsoft Sans Serif" panose="020B0604020202020204" pitchFamily="34" charset="0"/>
                        </a:rPr>
                        <a:t>T. </a:t>
                      </a:r>
                      <a:r>
                        <a:rPr lang="en-US" sz="1100" b="1" i="1" u="none" strike="noStrike" dirty="0" err="1">
                          <a:solidFill>
                            <a:srgbClr val="000000"/>
                          </a:solidFill>
                          <a:effectLst/>
                          <a:latin typeface="Microsoft Sans Serif" panose="020B0604020202020204" pitchFamily="34" charset="0"/>
                          <a:cs typeface="Microsoft Sans Serif" panose="020B0604020202020204" pitchFamily="34" charset="0"/>
                        </a:rPr>
                        <a:t>boeoticum</a:t>
                      </a:r>
                      <a:r>
                        <a:rPr lang="en-US" sz="1100" b="1" i="0" u="none" strike="noStrike" dirty="0">
                          <a:solidFill>
                            <a:srgbClr val="000000"/>
                          </a:solidFill>
                          <a:effectLst/>
                          <a:latin typeface="Microsoft Sans Serif" panose="020B0604020202020204" pitchFamily="34" charset="0"/>
                          <a:cs typeface="Microsoft Sans Serif" panose="020B0604020202020204" pitchFamily="34" charset="0"/>
                        </a:rPr>
                        <a:t> Pau 5088, </a:t>
                      </a:r>
                      <a:r>
                        <a:rPr lang="en-US" sz="1100" b="1" i="1" u="none" strike="noStrike" dirty="0">
                          <a:solidFill>
                            <a:srgbClr val="000000"/>
                          </a:solidFill>
                          <a:effectLst/>
                          <a:latin typeface="Microsoft Sans Serif" panose="020B0604020202020204" pitchFamily="34" charset="0"/>
                          <a:cs typeface="Microsoft Sans Serif" panose="020B0604020202020204" pitchFamily="34" charset="0"/>
                        </a:rPr>
                        <a:t>T. </a:t>
                      </a:r>
                      <a:r>
                        <a:rPr lang="en-US" sz="1100" b="1" i="1" u="none" strike="noStrike" dirty="0" err="1">
                          <a:solidFill>
                            <a:srgbClr val="000000"/>
                          </a:solidFill>
                          <a:effectLst/>
                          <a:latin typeface="Microsoft Sans Serif" panose="020B0604020202020204" pitchFamily="34" charset="0"/>
                          <a:cs typeface="Microsoft Sans Serif" panose="020B0604020202020204" pitchFamily="34" charset="0"/>
                        </a:rPr>
                        <a:t>monococcum</a:t>
                      </a:r>
                      <a:r>
                        <a:rPr lang="en-US" sz="1100" b="1" i="0" u="none" strike="noStrike" dirty="0">
                          <a:solidFill>
                            <a:srgbClr val="000000"/>
                          </a:solidFill>
                          <a:effectLst/>
                          <a:latin typeface="Microsoft Sans Serif" panose="020B0604020202020204" pitchFamily="34" charset="0"/>
                          <a:cs typeface="Microsoft Sans Serif" panose="020B0604020202020204" pitchFamily="34" charset="0"/>
                        </a:rPr>
                        <a:t> Pau 14087, </a:t>
                      </a:r>
                      <a:r>
                        <a:rPr lang="en-US" sz="1100" b="1" i="1" u="none" strike="noStrike" dirty="0" err="1">
                          <a:solidFill>
                            <a:srgbClr val="000000"/>
                          </a:solidFill>
                          <a:effectLst/>
                          <a:latin typeface="Microsoft Sans Serif" panose="020B0604020202020204" pitchFamily="34" charset="0"/>
                          <a:cs typeface="Microsoft Sans Serif" panose="020B0604020202020204" pitchFamily="34" charset="0"/>
                        </a:rPr>
                        <a:t>T.aestivum</a:t>
                      </a:r>
                      <a:r>
                        <a:rPr lang="en-US" sz="1100" b="1" i="0" u="none" strike="noStrike" dirty="0">
                          <a:solidFill>
                            <a:srgbClr val="000000"/>
                          </a:solidFill>
                          <a:effectLst/>
                          <a:latin typeface="Microsoft Sans Serif" panose="020B0604020202020204" pitchFamily="34" charset="0"/>
                          <a:cs typeface="Microsoft Sans Serif" panose="020B0604020202020204" pitchFamily="34" charset="0"/>
                        </a:rPr>
                        <a:t> RAC875-2</a:t>
                      </a:r>
                    </a:p>
                  </a:txBody>
                  <a:tcPr marL="8420" marR="8420" marT="84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r>
              <a:tr h="1568560">
                <a:tc>
                  <a:txBody>
                    <a:bodyPr/>
                    <a:lstStyle/>
                    <a:p>
                      <a:pPr algn="ctr" fontAlgn="t"/>
                      <a:r>
                        <a:rPr lang="en-US" sz="1600" b="1" i="0" u="none" strike="noStrike">
                          <a:solidFill>
                            <a:srgbClr val="003300"/>
                          </a:solidFill>
                          <a:effectLst/>
                          <a:latin typeface="Microsoft Sans Serif" panose="020B0604020202020204" pitchFamily="34" charset="0"/>
                          <a:cs typeface="Microsoft Sans Serif" panose="020B0604020202020204" pitchFamily="34" charset="0"/>
                        </a:rPr>
                        <a:t>B</a:t>
                      </a:r>
                    </a:p>
                  </a:txBody>
                  <a:tcPr marL="8420" marR="8420" marT="84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1" i="1" u="none" strike="noStrike" dirty="0" err="1">
                          <a:solidFill>
                            <a:srgbClr val="FF0000"/>
                          </a:solidFill>
                          <a:effectLst/>
                          <a:latin typeface="Microsoft Sans Serif" panose="020B0604020202020204" pitchFamily="34" charset="0"/>
                          <a:cs typeface="Microsoft Sans Serif" panose="020B0604020202020204" pitchFamily="34" charset="0"/>
                        </a:rPr>
                        <a:t>T.aestivum</a:t>
                      </a:r>
                      <a:r>
                        <a:rPr lang="en-US" sz="1100" b="1" i="0" u="none" strike="noStrike" dirty="0">
                          <a:solidFill>
                            <a:srgbClr val="FF0000"/>
                          </a:solidFill>
                          <a:effectLst/>
                          <a:latin typeface="Microsoft Sans Serif" panose="020B0604020202020204" pitchFamily="34" charset="0"/>
                          <a:cs typeface="Microsoft Sans Serif" panose="020B0604020202020204" pitchFamily="34" charset="0"/>
                        </a:rPr>
                        <a:t> </a:t>
                      </a:r>
                      <a:r>
                        <a:rPr lang="en-US" sz="1100" b="1" i="0" u="none" strike="noStrike" dirty="0" err="1">
                          <a:solidFill>
                            <a:srgbClr val="FF0000"/>
                          </a:solidFill>
                          <a:effectLst/>
                          <a:latin typeface="Microsoft Sans Serif" panose="020B0604020202020204" pitchFamily="34" charset="0"/>
                          <a:cs typeface="Microsoft Sans Serif" panose="020B0604020202020204" pitchFamily="34" charset="0"/>
                        </a:rPr>
                        <a:t>Picus</a:t>
                      </a:r>
                      <a:r>
                        <a:rPr lang="en-US" sz="1100" b="1" i="0" u="none" strike="noStrike" dirty="0">
                          <a:solidFill>
                            <a:srgbClr val="FF0000"/>
                          </a:solidFill>
                          <a:effectLst/>
                          <a:latin typeface="Microsoft Sans Serif" panose="020B0604020202020204" pitchFamily="34" charset="0"/>
                          <a:cs typeface="Microsoft Sans Serif" panose="020B0604020202020204" pitchFamily="34" charset="0"/>
                        </a:rPr>
                        <a:t>/Francolin, </a:t>
                      </a:r>
                      <a:r>
                        <a:rPr lang="en-US" sz="1100" b="1" i="0" u="none" strike="noStrike" dirty="0" err="1">
                          <a:solidFill>
                            <a:srgbClr val="00B050"/>
                          </a:solidFill>
                          <a:effectLst/>
                          <a:latin typeface="Microsoft Sans Serif" panose="020B0604020202020204" pitchFamily="34" charset="0"/>
                          <a:cs typeface="Microsoft Sans Serif" panose="020B0604020202020204" pitchFamily="34" charset="0"/>
                        </a:rPr>
                        <a:t>Berkut</a:t>
                      </a:r>
                      <a:r>
                        <a:rPr lang="en-US" sz="1100" b="1" i="0" u="none" strike="noStrike" dirty="0">
                          <a:solidFill>
                            <a:srgbClr val="00B050"/>
                          </a:solidFill>
                          <a:effectLst/>
                          <a:latin typeface="Microsoft Sans Serif" panose="020B0604020202020204" pitchFamily="34" charset="0"/>
                          <a:cs typeface="Microsoft Sans Serif" panose="020B0604020202020204" pitchFamily="34" charset="0"/>
                        </a:rPr>
                        <a:t> x </a:t>
                      </a:r>
                      <a:r>
                        <a:rPr lang="en-US" sz="1100" b="1" i="0" u="none" strike="noStrike" dirty="0" err="1">
                          <a:solidFill>
                            <a:srgbClr val="00B050"/>
                          </a:solidFill>
                          <a:effectLst/>
                          <a:latin typeface="Microsoft Sans Serif" panose="020B0604020202020204" pitchFamily="34" charset="0"/>
                          <a:cs typeface="Microsoft Sans Serif" panose="020B0604020202020204" pitchFamily="34" charset="0"/>
                        </a:rPr>
                        <a:t>Krichauff</a:t>
                      </a:r>
                      <a:r>
                        <a:rPr lang="en-US" sz="1100" b="1" i="0" u="none" strike="noStrike" dirty="0">
                          <a:solidFill>
                            <a:srgbClr val="00B050"/>
                          </a:solidFill>
                          <a:effectLst/>
                          <a:latin typeface="Microsoft Sans Serif" panose="020B0604020202020204" pitchFamily="34" charset="0"/>
                          <a:cs typeface="Microsoft Sans Serif" panose="020B0604020202020204" pitchFamily="34" charset="0"/>
                        </a:rPr>
                        <a:t>, </a:t>
                      </a:r>
                      <a:r>
                        <a:rPr lang="en-US" sz="1100" b="1" i="0" u="none" strike="noStrike" dirty="0">
                          <a:solidFill>
                            <a:srgbClr val="E26B0A"/>
                          </a:solidFill>
                          <a:effectLst/>
                          <a:latin typeface="Microsoft Sans Serif" panose="020B0604020202020204" pitchFamily="34" charset="0"/>
                          <a:cs typeface="Microsoft Sans Serif" panose="020B0604020202020204" pitchFamily="34" charset="0"/>
                        </a:rPr>
                        <a:t>Adana x 70711, T. durum </a:t>
                      </a:r>
                      <a:r>
                        <a:rPr lang="en-US" sz="1100" b="1" i="0" u="none" strike="noStrike" dirty="0" err="1">
                          <a:solidFill>
                            <a:srgbClr val="E26B0A"/>
                          </a:solidFill>
                          <a:effectLst/>
                          <a:latin typeface="Microsoft Sans Serif" panose="020B0604020202020204" pitchFamily="34" charset="0"/>
                          <a:cs typeface="Microsoft Sans Serif" panose="020B0604020202020204" pitchFamily="34" charset="0"/>
                        </a:rPr>
                        <a:t>Saricanak</a:t>
                      </a:r>
                      <a:r>
                        <a:rPr lang="en-US" sz="1100" b="1" i="0" u="none" strike="noStrike" dirty="0">
                          <a:solidFill>
                            <a:srgbClr val="E26B0A"/>
                          </a:solidFill>
                          <a:effectLst/>
                          <a:latin typeface="Microsoft Sans Serif" panose="020B0604020202020204" pitchFamily="34" charset="0"/>
                          <a:cs typeface="Microsoft Sans Serif" panose="020B0604020202020204" pitchFamily="34" charset="0"/>
                        </a:rPr>
                        <a:t> x MM5/4,</a:t>
                      </a:r>
                      <a:endParaRPr lang="en-US" sz="1100" b="1"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8420" marR="8420" marT="84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t"/>
                      <a:r>
                        <a:rPr lang="en-US" sz="1100" b="1" i="1" u="none" strike="noStrike" dirty="0" err="1">
                          <a:solidFill>
                            <a:srgbClr val="FF0000"/>
                          </a:solidFill>
                          <a:effectLst/>
                          <a:latin typeface="Microsoft Sans Serif" panose="020B0604020202020204" pitchFamily="34" charset="0"/>
                          <a:cs typeface="Microsoft Sans Serif" panose="020B0604020202020204" pitchFamily="34" charset="0"/>
                        </a:rPr>
                        <a:t>T.aestivum</a:t>
                      </a:r>
                      <a:r>
                        <a:rPr lang="en-US" sz="1100" b="1" i="0" u="none" strike="noStrike" dirty="0">
                          <a:solidFill>
                            <a:srgbClr val="FF0000"/>
                          </a:solidFill>
                          <a:effectLst/>
                          <a:latin typeface="Microsoft Sans Serif" panose="020B0604020202020204" pitchFamily="34" charset="0"/>
                          <a:cs typeface="Microsoft Sans Serif" panose="020B0604020202020204" pitchFamily="34" charset="0"/>
                        </a:rPr>
                        <a:t> PBW 343 X </a:t>
                      </a:r>
                      <a:r>
                        <a:rPr lang="en-US" sz="1100" b="1" i="0" u="none" strike="noStrike" dirty="0" err="1">
                          <a:solidFill>
                            <a:srgbClr val="FF0000"/>
                          </a:solidFill>
                          <a:effectLst/>
                          <a:latin typeface="Microsoft Sans Serif" panose="020B0604020202020204" pitchFamily="34" charset="0"/>
                          <a:cs typeface="Microsoft Sans Serif" panose="020B0604020202020204" pitchFamily="34" charset="0"/>
                        </a:rPr>
                        <a:t>Swara</a:t>
                      </a:r>
                      <a:r>
                        <a:rPr lang="en-US" sz="1100" b="1" i="0" u="none" strike="noStrike" dirty="0">
                          <a:solidFill>
                            <a:srgbClr val="FF0000"/>
                          </a:solidFill>
                          <a:effectLst/>
                          <a:latin typeface="Microsoft Sans Serif" panose="020B0604020202020204" pitchFamily="34" charset="0"/>
                          <a:cs typeface="Microsoft Sans Serif" panose="020B0604020202020204" pitchFamily="34" charset="0"/>
                        </a:rPr>
                        <a:t>, T. </a:t>
                      </a:r>
                      <a:r>
                        <a:rPr lang="en-US" sz="1100" b="1" i="0" u="none" strike="noStrike" dirty="0" err="1">
                          <a:solidFill>
                            <a:srgbClr val="FF0000"/>
                          </a:solidFill>
                          <a:effectLst/>
                          <a:latin typeface="Microsoft Sans Serif" panose="020B0604020202020204" pitchFamily="34" charset="0"/>
                          <a:cs typeface="Microsoft Sans Serif" panose="020B0604020202020204" pitchFamily="34" charset="0"/>
                        </a:rPr>
                        <a:t>aestivum</a:t>
                      </a:r>
                      <a:r>
                        <a:rPr lang="en-US" sz="1100" b="1" i="0" u="none" strike="noStrike" dirty="0">
                          <a:solidFill>
                            <a:srgbClr val="FF0000"/>
                          </a:solidFill>
                          <a:effectLst/>
                          <a:latin typeface="Microsoft Sans Serif" panose="020B0604020202020204" pitchFamily="34" charset="0"/>
                          <a:cs typeface="Microsoft Sans Serif" panose="020B0604020202020204" pitchFamily="34" charset="0"/>
                        </a:rPr>
                        <a:t> HUW 234, </a:t>
                      </a:r>
                      <a:r>
                        <a:rPr lang="en-US" sz="1100" b="1" i="0" u="none" strike="noStrike" dirty="0" err="1">
                          <a:solidFill>
                            <a:srgbClr val="00B050"/>
                          </a:solidFill>
                          <a:effectLst/>
                          <a:latin typeface="Microsoft Sans Serif" panose="020B0604020202020204" pitchFamily="34" charset="0"/>
                          <a:cs typeface="Microsoft Sans Serif" panose="020B0604020202020204" pitchFamily="34" charset="0"/>
                        </a:rPr>
                        <a:t>Berkut</a:t>
                      </a:r>
                      <a:r>
                        <a:rPr lang="en-US" sz="1100" b="1" i="0" u="none" strike="noStrike" dirty="0">
                          <a:solidFill>
                            <a:srgbClr val="00B050"/>
                          </a:solidFill>
                          <a:effectLst/>
                          <a:latin typeface="Microsoft Sans Serif" panose="020B0604020202020204" pitchFamily="34" charset="0"/>
                          <a:cs typeface="Microsoft Sans Serif" panose="020B0604020202020204" pitchFamily="34" charset="0"/>
                        </a:rPr>
                        <a:t> x </a:t>
                      </a:r>
                      <a:r>
                        <a:rPr lang="en-US" sz="1100" b="1" i="0" u="none" strike="noStrike" dirty="0" err="1">
                          <a:solidFill>
                            <a:srgbClr val="00B050"/>
                          </a:solidFill>
                          <a:effectLst/>
                          <a:latin typeface="Microsoft Sans Serif" panose="020B0604020202020204" pitchFamily="34" charset="0"/>
                          <a:cs typeface="Microsoft Sans Serif" panose="020B0604020202020204" pitchFamily="34" charset="0"/>
                        </a:rPr>
                        <a:t>Krichauff</a:t>
                      </a:r>
                      <a:r>
                        <a:rPr lang="en-US" sz="1100" b="1" i="0" u="none" strike="noStrike" dirty="0">
                          <a:solidFill>
                            <a:srgbClr val="00B050"/>
                          </a:solidFill>
                          <a:effectLst/>
                          <a:latin typeface="Microsoft Sans Serif" panose="020B0604020202020204" pitchFamily="34" charset="0"/>
                          <a:cs typeface="Microsoft Sans Serif" panose="020B0604020202020204" pitchFamily="34" charset="0"/>
                        </a:rPr>
                        <a:t>,</a:t>
                      </a:r>
                      <a:r>
                        <a:rPr lang="en-US" sz="1100" b="1" i="0" u="none" strike="noStrike" dirty="0">
                          <a:solidFill>
                            <a:srgbClr val="FF0000"/>
                          </a:solidFill>
                          <a:effectLst/>
                          <a:latin typeface="Microsoft Sans Serif" panose="020B0604020202020204" pitchFamily="34" charset="0"/>
                          <a:cs typeface="Microsoft Sans Serif" panose="020B0604020202020204" pitchFamily="34" charset="0"/>
                        </a:rPr>
                        <a:t> </a:t>
                      </a:r>
                      <a:r>
                        <a:rPr lang="en-US" sz="1100" b="1" i="0" u="none" strike="noStrike" dirty="0">
                          <a:solidFill>
                            <a:srgbClr val="000000"/>
                          </a:solidFill>
                          <a:effectLst/>
                          <a:latin typeface="Microsoft Sans Serif" panose="020B0604020202020204" pitchFamily="34" charset="0"/>
                          <a:cs typeface="Microsoft Sans Serif" panose="020B0604020202020204" pitchFamily="34" charset="0"/>
                        </a:rPr>
                        <a:t> </a:t>
                      </a:r>
                      <a:r>
                        <a:rPr lang="en-US" sz="1100" b="1" i="1" u="none" strike="noStrike" dirty="0">
                          <a:solidFill>
                            <a:srgbClr val="E26B0A"/>
                          </a:solidFill>
                          <a:effectLst/>
                          <a:latin typeface="Microsoft Sans Serif" panose="020B0604020202020204" pitchFamily="34" charset="0"/>
                          <a:cs typeface="Microsoft Sans Serif" panose="020B0604020202020204" pitchFamily="34" charset="0"/>
                        </a:rPr>
                        <a:t>T. </a:t>
                      </a:r>
                      <a:r>
                        <a:rPr lang="en-US" sz="1100" b="1" i="1" u="none" strike="noStrike" dirty="0" err="1">
                          <a:solidFill>
                            <a:srgbClr val="E26B0A"/>
                          </a:solidFill>
                          <a:effectLst/>
                          <a:latin typeface="Microsoft Sans Serif" panose="020B0604020202020204" pitchFamily="34" charset="0"/>
                          <a:cs typeface="Microsoft Sans Serif" panose="020B0604020202020204" pitchFamily="34" charset="0"/>
                        </a:rPr>
                        <a:t>aestivum</a:t>
                      </a:r>
                      <a:r>
                        <a:rPr lang="en-US" sz="1100" b="1" i="0" u="none" strike="noStrike" dirty="0">
                          <a:solidFill>
                            <a:srgbClr val="E26B0A"/>
                          </a:solidFill>
                          <a:effectLst/>
                          <a:latin typeface="Microsoft Sans Serif" panose="020B0604020202020204" pitchFamily="34" charset="0"/>
                          <a:cs typeface="Microsoft Sans Serif" panose="020B0604020202020204" pitchFamily="34" charset="0"/>
                        </a:rPr>
                        <a:t>, Adana x 70711</a:t>
                      </a:r>
                      <a:endParaRPr lang="en-US" sz="1100" b="1"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8420" marR="8420" marT="84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t"/>
                      <a:r>
                        <a:rPr lang="en-US" sz="1100" b="1" i="0" u="none" strike="noStrike" dirty="0">
                          <a:solidFill>
                            <a:srgbClr val="000000"/>
                          </a:solidFill>
                          <a:effectLst/>
                          <a:latin typeface="Microsoft Sans Serif" panose="020B0604020202020204" pitchFamily="34" charset="0"/>
                          <a:cs typeface="Microsoft Sans Serif" panose="020B0604020202020204" pitchFamily="34" charset="0"/>
                        </a:rPr>
                        <a:t> </a:t>
                      </a:r>
                    </a:p>
                  </a:txBody>
                  <a:tcPr marL="8420" marR="8420" marT="84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1" i="1" u="none" strike="noStrike" dirty="0">
                          <a:solidFill>
                            <a:srgbClr val="000000"/>
                          </a:solidFill>
                          <a:effectLst/>
                          <a:latin typeface="Microsoft Sans Serif" panose="020B0604020202020204" pitchFamily="34" charset="0"/>
                          <a:cs typeface="Microsoft Sans Serif" panose="020B0604020202020204" pitchFamily="34" charset="0"/>
                        </a:rPr>
                        <a:t>T</a:t>
                      </a:r>
                      <a:r>
                        <a:rPr lang="en-US" sz="1100" b="1" i="1" u="none" strike="noStrike" dirty="0">
                          <a:solidFill>
                            <a:srgbClr val="FF0000"/>
                          </a:solidFill>
                          <a:effectLst/>
                          <a:latin typeface="Microsoft Sans Serif" panose="020B0604020202020204" pitchFamily="34" charset="0"/>
                          <a:cs typeface="Microsoft Sans Serif" panose="020B0604020202020204" pitchFamily="34" charset="0"/>
                        </a:rPr>
                        <a:t>. </a:t>
                      </a:r>
                      <a:r>
                        <a:rPr lang="en-US" sz="1100" b="1" i="1" u="none" strike="noStrike" dirty="0" err="1">
                          <a:solidFill>
                            <a:srgbClr val="FF0000"/>
                          </a:solidFill>
                          <a:effectLst/>
                          <a:latin typeface="Microsoft Sans Serif" panose="020B0604020202020204" pitchFamily="34" charset="0"/>
                          <a:cs typeface="Microsoft Sans Serif" panose="020B0604020202020204" pitchFamily="34" charset="0"/>
                        </a:rPr>
                        <a:t>aestivum</a:t>
                      </a:r>
                      <a:r>
                        <a:rPr lang="en-US" sz="1100" b="1" i="0" u="none" strike="noStrike" dirty="0">
                          <a:solidFill>
                            <a:srgbClr val="FF0000"/>
                          </a:solidFill>
                          <a:effectLst/>
                          <a:latin typeface="Microsoft Sans Serif" panose="020B0604020202020204" pitchFamily="34" charset="0"/>
                          <a:cs typeface="Microsoft Sans Serif" panose="020B0604020202020204" pitchFamily="34" charset="0"/>
                        </a:rPr>
                        <a:t> Seri M82 x SYN, </a:t>
                      </a:r>
                      <a:r>
                        <a:rPr lang="en-US" sz="1100" b="1" i="1" u="none" strike="noStrike" dirty="0">
                          <a:solidFill>
                            <a:srgbClr val="000000"/>
                          </a:solidFill>
                          <a:effectLst/>
                          <a:latin typeface="Microsoft Sans Serif" panose="020B0604020202020204" pitchFamily="34" charset="0"/>
                          <a:cs typeface="Microsoft Sans Serif" panose="020B0604020202020204" pitchFamily="34" charset="0"/>
                        </a:rPr>
                        <a:t>T. </a:t>
                      </a:r>
                      <a:r>
                        <a:rPr lang="en-US" sz="1100" b="1" i="1" u="none" strike="noStrike" dirty="0" err="1">
                          <a:solidFill>
                            <a:srgbClr val="000000"/>
                          </a:solidFill>
                          <a:effectLst/>
                          <a:latin typeface="Microsoft Sans Serif" panose="020B0604020202020204" pitchFamily="34" charset="0"/>
                          <a:cs typeface="Microsoft Sans Serif" panose="020B0604020202020204" pitchFamily="34" charset="0"/>
                        </a:rPr>
                        <a:t>aestivum</a:t>
                      </a:r>
                      <a:r>
                        <a:rPr lang="en-US" sz="1100" b="1" i="0" u="none" strike="noStrike" dirty="0">
                          <a:solidFill>
                            <a:srgbClr val="000000"/>
                          </a:solidFill>
                          <a:effectLst/>
                          <a:latin typeface="Microsoft Sans Serif" panose="020B0604020202020204" pitchFamily="34" charset="0"/>
                          <a:cs typeface="Microsoft Sans Serif" panose="020B0604020202020204" pitchFamily="34" charset="0"/>
                        </a:rPr>
                        <a:t> Jing 411, </a:t>
                      </a:r>
                      <a:r>
                        <a:rPr lang="en-US" sz="1100" b="1" i="1" u="none" strike="noStrike" dirty="0">
                          <a:solidFill>
                            <a:srgbClr val="000000"/>
                          </a:solidFill>
                          <a:effectLst/>
                          <a:latin typeface="Microsoft Sans Serif" panose="020B0604020202020204" pitchFamily="34" charset="0"/>
                          <a:cs typeface="Microsoft Sans Serif" panose="020B0604020202020204" pitchFamily="34" charset="0"/>
                        </a:rPr>
                        <a:t>T. </a:t>
                      </a:r>
                      <a:r>
                        <a:rPr lang="en-US" sz="1100" b="1" i="1" u="none" strike="noStrike" dirty="0" err="1">
                          <a:solidFill>
                            <a:srgbClr val="000000"/>
                          </a:solidFill>
                          <a:effectLst/>
                          <a:latin typeface="Microsoft Sans Serif" panose="020B0604020202020204" pitchFamily="34" charset="0"/>
                          <a:cs typeface="Microsoft Sans Serif" panose="020B0604020202020204" pitchFamily="34" charset="0"/>
                        </a:rPr>
                        <a:t>aestivum</a:t>
                      </a:r>
                      <a:r>
                        <a:rPr lang="en-US" sz="1100" b="1" i="0" u="none" strike="noStrike" dirty="0">
                          <a:solidFill>
                            <a:srgbClr val="000000"/>
                          </a:solidFill>
                          <a:effectLst/>
                          <a:latin typeface="Microsoft Sans Serif" panose="020B0604020202020204" pitchFamily="34" charset="0"/>
                          <a:cs typeface="Microsoft Sans Serif" panose="020B0604020202020204" pitchFamily="34" charset="0"/>
                        </a:rPr>
                        <a:t> RAC875-2</a:t>
                      </a:r>
                    </a:p>
                  </a:txBody>
                  <a:tcPr marL="8420" marR="8420" marT="84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t"/>
                      <a:r>
                        <a:rPr lang="en-US" sz="1100" b="1" i="0" u="none" strike="noStrike" dirty="0" err="1">
                          <a:solidFill>
                            <a:srgbClr val="FF0000"/>
                          </a:solidFill>
                          <a:effectLst/>
                          <a:latin typeface="Microsoft Sans Serif" panose="020B0604020202020204" pitchFamily="34" charset="0"/>
                          <a:cs typeface="Microsoft Sans Serif" panose="020B0604020202020204" pitchFamily="34" charset="0"/>
                        </a:rPr>
                        <a:t>T.aestivum</a:t>
                      </a:r>
                      <a:r>
                        <a:rPr lang="en-US" sz="1100" b="1" i="0" u="none" strike="noStrike" dirty="0">
                          <a:solidFill>
                            <a:srgbClr val="FF0000"/>
                          </a:solidFill>
                          <a:effectLst/>
                          <a:latin typeface="Microsoft Sans Serif" panose="020B0604020202020204" pitchFamily="34" charset="0"/>
                          <a:cs typeface="Microsoft Sans Serif" panose="020B0604020202020204" pitchFamily="34" charset="0"/>
                        </a:rPr>
                        <a:t> </a:t>
                      </a:r>
                      <a:r>
                        <a:rPr lang="en-US" sz="1100" b="1" i="0" u="none" strike="noStrike" dirty="0" err="1">
                          <a:solidFill>
                            <a:srgbClr val="FF0000"/>
                          </a:solidFill>
                          <a:effectLst/>
                          <a:latin typeface="Microsoft Sans Serif" panose="020B0604020202020204" pitchFamily="34" charset="0"/>
                          <a:cs typeface="Microsoft Sans Serif" panose="020B0604020202020204" pitchFamily="34" charset="0"/>
                        </a:rPr>
                        <a:t>Picus</a:t>
                      </a:r>
                      <a:r>
                        <a:rPr lang="en-US" sz="1100" b="1" i="0" u="none" strike="noStrike" dirty="0">
                          <a:solidFill>
                            <a:srgbClr val="FF0000"/>
                          </a:solidFill>
                          <a:effectLst/>
                          <a:latin typeface="Microsoft Sans Serif" panose="020B0604020202020204" pitchFamily="34" charset="0"/>
                          <a:cs typeface="Microsoft Sans Serif" panose="020B0604020202020204" pitchFamily="34" charset="0"/>
                        </a:rPr>
                        <a:t>/Francolin</a:t>
                      </a:r>
                    </a:p>
                  </a:txBody>
                  <a:tcPr marL="8420" marR="8420" marT="84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t"/>
                      <a:r>
                        <a:rPr lang="en-US" sz="1100" b="1" i="1" u="none" strike="noStrike" dirty="0" err="1">
                          <a:solidFill>
                            <a:srgbClr val="FF0000"/>
                          </a:solidFill>
                          <a:effectLst/>
                          <a:latin typeface="Microsoft Sans Serif" panose="020B0604020202020204" pitchFamily="34" charset="0"/>
                          <a:cs typeface="Microsoft Sans Serif" panose="020B0604020202020204" pitchFamily="34" charset="0"/>
                        </a:rPr>
                        <a:t>T.aestivum</a:t>
                      </a:r>
                      <a:r>
                        <a:rPr lang="en-US" sz="1100" b="1" i="0" u="none" strike="noStrike" dirty="0">
                          <a:solidFill>
                            <a:srgbClr val="FF0000"/>
                          </a:solidFill>
                          <a:effectLst/>
                          <a:latin typeface="Microsoft Sans Serif" panose="020B0604020202020204" pitchFamily="34" charset="0"/>
                          <a:cs typeface="Microsoft Sans Serif" panose="020B0604020202020204" pitchFamily="34" charset="0"/>
                        </a:rPr>
                        <a:t>, Seri x SYN,</a:t>
                      </a:r>
                      <a:r>
                        <a:rPr lang="en-US" sz="1100" b="1" i="0" u="none" strike="noStrike" dirty="0">
                          <a:solidFill>
                            <a:srgbClr val="000000"/>
                          </a:solidFill>
                          <a:effectLst/>
                          <a:latin typeface="Microsoft Sans Serif" panose="020B0604020202020204" pitchFamily="34" charset="0"/>
                          <a:cs typeface="Microsoft Sans Serif" panose="020B0604020202020204" pitchFamily="34" charset="0"/>
                        </a:rPr>
                        <a:t> </a:t>
                      </a:r>
                      <a:r>
                        <a:rPr lang="en-US" sz="1100" b="1" i="1" u="none" strike="noStrike" dirty="0" err="1">
                          <a:solidFill>
                            <a:srgbClr val="000000"/>
                          </a:solidFill>
                          <a:effectLst/>
                          <a:latin typeface="Microsoft Sans Serif" panose="020B0604020202020204" pitchFamily="34" charset="0"/>
                          <a:cs typeface="Microsoft Sans Serif" panose="020B0604020202020204" pitchFamily="34" charset="0"/>
                        </a:rPr>
                        <a:t>T.dicoccoides</a:t>
                      </a:r>
                      <a:r>
                        <a:rPr lang="en-US" sz="1100" b="1" i="0" u="none" strike="noStrike" dirty="0">
                          <a:solidFill>
                            <a:srgbClr val="000000"/>
                          </a:solidFill>
                          <a:effectLst/>
                          <a:latin typeface="Microsoft Sans Serif" panose="020B0604020202020204" pitchFamily="34" charset="0"/>
                          <a:cs typeface="Microsoft Sans Serif" panose="020B0604020202020204" pitchFamily="34" charset="0"/>
                        </a:rPr>
                        <a:t> G18-16, </a:t>
                      </a:r>
                      <a:r>
                        <a:rPr lang="en-US" sz="1100" b="1" i="1" u="none" strike="noStrike" dirty="0" err="1" smtClean="0">
                          <a:solidFill>
                            <a:srgbClr val="000000"/>
                          </a:solidFill>
                          <a:effectLst/>
                          <a:latin typeface="Microsoft Sans Serif" panose="020B0604020202020204" pitchFamily="34" charset="0"/>
                          <a:cs typeface="Microsoft Sans Serif" panose="020B0604020202020204" pitchFamily="34" charset="0"/>
                        </a:rPr>
                        <a:t>T.dicoccoides</a:t>
                      </a:r>
                      <a:r>
                        <a:rPr lang="en-US" sz="1100" b="1" i="0" u="none" strike="noStrike" dirty="0" smtClean="0">
                          <a:solidFill>
                            <a:srgbClr val="000000"/>
                          </a:solidFill>
                          <a:effectLst/>
                          <a:latin typeface="Microsoft Sans Serif" panose="020B0604020202020204" pitchFamily="34" charset="0"/>
                          <a:cs typeface="Microsoft Sans Serif" panose="020B0604020202020204" pitchFamily="34" charset="0"/>
                        </a:rPr>
                        <a:t> </a:t>
                      </a:r>
                      <a:r>
                        <a:rPr lang="en-US" sz="1100" b="1" i="0" u="none" strike="noStrike" dirty="0">
                          <a:solidFill>
                            <a:srgbClr val="000000"/>
                          </a:solidFill>
                          <a:effectLst/>
                          <a:latin typeface="Microsoft Sans Serif" panose="020B0604020202020204" pitchFamily="34" charset="0"/>
                          <a:cs typeface="Microsoft Sans Serif" panose="020B0604020202020204" pitchFamily="34" charset="0"/>
                        </a:rPr>
                        <a:t>LDN (DIC-6B), </a:t>
                      </a:r>
                      <a:r>
                        <a:rPr lang="en-US" sz="1100" b="1" i="1" u="none" strike="noStrike" dirty="0" err="1">
                          <a:solidFill>
                            <a:srgbClr val="E26B0A"/>
                          </a:solidFill>
                          <a:effectLst/>
                          <a:latin typeface="Microsoft Sans Serif" panose="020B0604020202020204" pitchFamily="34" charset="0"/>
                          <a:cs typeface="Microsoft Sans Serif" panose="020B0604020202020204" pitchFamily="34" charset="0"/>
                        </a:rPr>
                        <a:t>T.durum</a:t>
                      </a:r>
                      <a:r>
                        <a:rPr lang="en-US" sz="1100" b="1" i="0" u="none" strike="noStrike" dirty="0">
                          <a:solidFill>
                            <a:srgbClr val="E26B0A"/>
                          </a:solidFill>
                          <a:effectLst/>
                          <a:latin typeface="Microsoft Sans Serif" panose="020B0604020202020204" pitchFamily="34" charset="0"/>
                          <a:cs typeface="Microsoft Sans Serif" panose="020B0604020202020204" pitchFamily="34" charset="0"/>
                        </a:rPr>
                        <a:t>, </a:t>
                      </a:r>
                      <a:r>
                        <a:rPr lang="en-US" sz="1100" b="1" i="0" u="none" strike="noStrike" dirty="0" err="1">
                          <a:solidFill>
                            <a:srgbClr val="E26B0A"/>
                          </a:solidFill>
                          <a:effectLst/>
                          <a:latin typeface="Microsoft Sans Serif" panose="020B0604020202020204" pitchFamily="34" charset="0"/>
                          <a:cs typeface="Microsoft Sans Serif" panose="020B0604020202020204" pitchFamily="34" charset="0"/>
                        </a:rPr>
                        <a:t>Saricanak</a:t>
                      </a:r>
                      <a:r>
                        <a:rPr lang="en-US" sz="1100" b="1" i="0" u="none" strike="noStrike" dirty="0">
                          <a:solidFill>
                            <a:srgbClr val="E26B0A"/>
                          </a:solidFill>
                          <a:effectLst/>
                          <a:latin typeface="Microsoft Sans Serif" panose="020B0604020202020204" pitchFamily="34" charset="0"/>
                          <a:cs typeface="Microsoft Sans Serif" panose="020B0604020202020204" pitchFamily="34" charset="0"/>
                        </a:rPr>
                        <a:t> x MM5/4</a:t>
                      </a:r>
                      <a:endParaRPr lang="en-US" sz="1100" b="1"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8420" marR="8420" marT="84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t"/>
                      <a:r>
                        <a:rPr lang="en-US" sz="1100" b="1" i="1" u="none" strike="noStrike" dirty="0">
                          <a:solidFill>
                            <a:srgbClr val="000000"/>
                          </a:solidFill>
                          <a:effectLst/>
                          <a:latin typeface="Microsoft Sans Serif" panose="020B0604020202020204" pitchFamily="34" charset="0"/>
                          <a:cs typeface="Microsoft Sans Serif" panose="020B0604020202020204" pitchFamily="34" charset="0"/>
                        </a:rPr>
                        <a:t>T. </a:t>
                      </a:r>
                      <a:r>
                        <a:rPr lang="en-US" sz="1100" b="1" i="1" u="none" strike="noStrike" dirty="0" err="1">
                          <a:solidFill>
                            <a:srgbClr val="000000"/>
                          </a:solidFill>
                          <a:effectLst/>
                          <a:latin typeface="Microsoft Sans Serif" panose="020B0604020202020204" pitchFamily="34" charset="0"/>
                          <a:cs typeface="Microsoft Sans Serif" panose="020B0604020202020204" pitchFamily="34" charset="0"/>
                        </a:rPr>
                        <a:t>dicoccoides</a:t>
                      </a:r>
                      <a:r>
                        <a:rPr lang="en-US" sz="1100" b="1" i="0" u="none" strike="noStrike" dirty="0">
                          <a:solidFill>
                            <a:srgbClr val="000000"/>
                          </a:solidFill>
                          <a:effectLst/>
                          <a:latin typeface="Microsoft Sans Serif" panose="020B0604020202020204" pitchFamily="34" charset="0"/>
                          <a:cs typeface="Microsoft Sans Serif" panose="020B0604020202020204" pitchFamily="34" charset="0"/>
                        </a:rPr>
                        <a:t> G18-16</a:t>
                      </a:r>
                    </a:p>
                  </a:txBody>
                  <a:tcPr marL="8420" marR="8420" marT="84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28657">
                <a:tc>
                  <a:txBody>
                    <a:bodyPr/>
                    <a:lstStyle/>
                    <a:p>
                      <a:pPr algn="ctr" fontAlgn="t"/>
                      <a:r>
                        <a:rPr lang="en-US" sz="1600" b="1" i="0" u="none" strike="noStrike">
                          <a:solidFill>
                            <a:srgbClr val="003300"/>
                          </a:solidFill>
                          <a:effectLst/>
                          <a:latin typeface="Microsoft Sans Serif" panose="020B0604020202020204" pitchFamily="34" charset="0"/>
                          <a:cs typeface="Microsoft Sans Serif" panose="020B0604020202020204" pitchFamily="34" charset="0"/>
                        </a:rPr>
                        <a:t>D</a:t>
                      </a:r>
                    </a:p>
                  </a:txBody>
                  <a:tcPr marL="8420" marR="8420" marT="84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1" i="1" u="none" strike="noStrike" dirty="0" err="1">
                          <a:solidFill>
                            <a:srgbClr val="E26B0A"/>
                          </a:solidFill>
                          <a:effectLst/>
                          <a:latin typeface="Microsoft Sans Serif" panose="020B0604020202020204" pitchFamily="34" charset="0"/>
                          <a:cs typeface="Microsoft Sans Serif" panose="020B0604020202020204" pitchFamily="34" charset="0"/>
                        </a:rPr>
                        <a:t>T.aestivum</a:t>
                      </a:r>
                      <a:r>
                        <a:rPr lang="en-US" sz="1100" b="1" i="1" u="none" strike="noStrike" dirty="0">
                          <a:solidFill>
                            <a:srgbClr val="E26B0A"/>
                          </a:solidFill>
                          <a:effectLst/>
                          <a:latin typeface="Microsoft Sans Serif" panose="020B0604020202020204" pitchFamily="34" charset="0"/>
                          <a:cs typeface="Microsoft Sans Serif" panose="020B0604020202020204" pitchFamily="34" charset="0"/>
                        </a:rPr>
                        <a:t> </a:t>
                      </a:r>
                      <a:r>
                        <a:rPr lang="en-US" sz="1100" b="1" i="0" u="none" strike="noStrike" dirty="0">
                          <a:solidFill>
                            <a:srgbClr val="E26B0A"/>
                          </a:solidFill>
                          <a:effectLst/>
                          <a:latin typeface="Microsoft Sans Serif" panose="020B0604020202020204" pitchFamily="34" charset="0"/>
                          <a:cs typeface="Microsoft Sans Serif" panose="020B0604020202020204" pitchFamily="34" charset="0"/>
                        </a:rPr>
                        <a:t> Adana x 70711</a:t>
                      </a:r>
                    </a:p>
                  </a:txBody>
                  <a:tcPr marL="8420" marR="8420" marT="84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l" fontAlgn="t"/>
                      <a:r>
                        <a:rPr lang="en-US" sz="1100" b="1" i="0" u="none" strike="noStrike" dirty="0">
                          <a:solidFill>
                            <a:srgbClr val="000000"/>
                          </a:solidFill>
                          <a:effectLst/>
                          <a:latin typeface="Microsoft Sans Serif" panose="020B0604020202020204" pitchFamily="34" charset="0"/>
                          <a:cs typeface="Microsoft Sans Serif" panose="020B0604020202020204" pitchFamily="34" charset="0"/>
                        </a:rPr>
                        <a:t> </a:t>
                      </a:r>
                    </a:p>
                  </a:txBody>
                  <a:tcPr marL="8420" marR="8420" marT="84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1" i="1" u="none" strike="noStrike" dirty="0" err="1">
                          <a:solidFill>
                            <a:srgbClr val="FF0000"/>
                          </a:solidFill>
                          <a:effectLst/>
                          <a:latin typeface="Microsoft Sans Serif" panose="020B0604020202020204" pitchFamily="34" charset="0"/>
                          <a:cs typeface="Microsoft Sans Serif" panose="020B0604020202020204" pitchFamily="34" charset="0"/>
                        </a:rPr>
                        <a:t>T.aestivum</a:t>
                      </a:r>
                      <a:r>
                        <a:rPr lang="en-US" sz="1100" b="1" i="1" u="none" strike="noStrike" dirty="0">
                          <a:solidFill>
                            <a:srgbClr val="FF0000"/>
                          </a:solidFill>
                          <a:effectLst/>
                          <a:latin typeface="Microsoft Sans Serif" panose="020B0604020202020204" pitchFamily="34" charset="0"/>
                          <a:cs typeface="Microsoft Sans Serif" panose="020B0604020202020204" pitchFamily="34" charset="0"/>
                        </a:rPr>
                        <a:t> </a:t>
                      </a:r>
                      <a:r>
                        <a:rPr lang="en-US" sz="1100" b="1" i="0" u="none" strike="noStrike" dirty="0" err="1">
                          <a:solidFill>
                            <a:srgbClr val="FF0000"/>
                          </a:solidFill>
                          <a:effectLst/>
                          <a:latin typeface="Microsoft Sans Serif" panose="020B0604020202020204" pitchFamily="34" charset="0"/>
                          <a:cs typeface="Microsoft Sans Serif" panose="020B0604020202020204" pitchFamily="34" charset="0"/>
                        </a:rPr>
                        <a:t>Picus</a:t>
                      </a:r>
                      <a:r>
                        <a:rPr lang="en-US" sz="1100" b="1" i="0" u="none" strike="noStrike" dirty="0">
                          <a:solidFill>
                            <a:srgbClr val="FF0000"/>
                          </a:solidFill>
                          <a:effectLst/>
                          <a:latin typeface="Microsoft Sans Serif" panose="020B0604020202020204" pitchFamily="34" charset="0"/>
                          <a:cs typeface="Microsoft Sans Serif" panose="020B0604020202020204" pitchFamily="34" charset="0"/>
                        </a:rPr>
                        <a:t>/Francolin</a:t>
                      </a:r>
                    </a:p>
                  </a:txBody>
                  <a:tcPr marL="8420" marR="8420" marT="84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t"/>
                      <a:r>
                        <a:rPr lang="en-US" sz="1100" b="1" i="1" u="none" strike="noStrike" dirty="0" err="1">
                          <a:solidFill>
                            <a:srgbClr val="000000"/>
                          </a:solidFill>
                          <a:effectLst/>
                          <a:latin typeface="Microsoft Sans Serif" panose="020B0604020202020204" pitchFamily="34" charset="0"/>
                          <a:cs typeface="Microsoft Sans Serif" panose="020B0604020202020204" pitchFamily="34" charset="0"/>
                        </a:rPr>
                        <a:t>T.aestivum</a:t>
                      </a:r>
                      <a:r>
                        <a:rPr lang="en-US" sz="1100" b="1" i="0" u="none" strike="noStrike" dirty="0">
                          <a:solidFill>
                            <a:srgbClr val="000000"/>
                          </a:solidFill>
                          <a:effectLst/>
                          <a:latin typeface="Microsoft Sans Serif" panose="020B0604020202020204" pitchFamily="34" charset="0"/>
                          <a:cs typeface="Microsoft Sans Serif" panose="020B0604020202020204" pitchFamily="34" charset="0"/>
                        </a:rPr>
                        <a:t> </a:t>
                      </a:r>
                      <a:r>
                        <a:rPr lang="en-US" sz="1100" b="1" i="0" u="none" strike="noStrike" dirty="0" err="1">
                          <a:solidFill>
                            <a:srgbClr val="000000"/>
                          </a:solidFill>
                          <a:effectLst/>
                          <a:latin typeface="Microsoft Sans Serif" panose="020B0604020202020204" pitchFamily="34" charset="0"/>
                          <a:cs typeface="Microsoft Sans Serif" panose="020B0604020202020204" pitchFamily="34" charset="0"/>
                        </a:rPr>
                        <a:t>Lumai</a:t>
                      </a:r>
                      <a:r>
                        <a:rPr lang="en-US" sz="1100" b="1" i="0" u="none" strike="noStrike" dirty="0">
                          <a:solidFill>
                            <a:srgbClr val="000000"/>
                          </a:solidFill>
                          <a:effectLst/>
                          <a:latin typeface="Microsoft Sans Serif" panose="020B0604020202020204" pitchFamily="34" charset="0"/>
                          <a:cs typeface="Microsoft Sans Serif" panose="020B0604020202020204" pitchFamily="34" charset="0"/>
                        </a:rPr>
                        <a:t> 14</a:t>
                      </a:r>
                    </a:p>
                  </a:txBody>
                  <a:tcPr marL="8420" marR="8420" marT="84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1" i="0" u="none" strike="noStrike" dirty="0">
                          <a:solidFill>
                            <a:srgbClr val="000000"/>
                          </a:solidFill>
                          <a:effectLst/>
                          <a:latin typeface="Microsoft Sans Serif" panose="020B0604020202020204" pitchFamily="34" charset="0"/>
                          <a:cs typeface="Microsoft Sans Serif" panose="020B0604020202020204" pitchFamily="34" charset="0"/>
                        </a:rPr>
                        <a:t> </a:t>
                      </a:r>
                    </a:p>
                  </a:txBody>
                  <a:tcPr marL="8420" marR="8420" marT="84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1" i="0" u="none" strike="noStrike" dirty="0">
                          <a:solidFill>
                            <a:srgbClr val="000000"/>
                          </a:solidFill>
                          <a:effectLst/>
                          <a:latin typeface="Microsoft Sans Serif" panose="020B0604020202020204" pitchFamily="34" charset="0"/>
                          <a:cs typeface="Microsoft Sans Serif" panose="020B0604020202020204" pitchFamily="34" charset="0"/>
                        </a:rPr>
                        <a:t> </a:t>
                      </a:r>
                    </a:p>
                  </a:txBody>
                  <a:tcPr marL="8420" marR="8420" marT="84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1" i="0" u="none" strike="noStrike" dirty="0">
                          <a:solidFill>
                            <a:srgbClr val="000000"/>
                          </a:solidFill>
                          <a:effectLst/>
                          <a:latin typeface="Microsoft Sans Serif" panose="020B0604020202020204" pitchFamily="34" charset="0"/>
                          <a:cs typeface="Microsoft Sans Serif" panose="020B0604020202020204" pitchFamily="34" charset="0"/>
                        </a:rPr>
                        <a:t> </a:t>
                      </a:r>
                    </a:p>
                  </a:txBody>
                  <a:tcPr marL="8420" marR="8420" marT="84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7" name="Title 1"/>
          <p:cNvSpPr txBox="1">
            <a:spLocks/>
          </p:cNvSpPr>
          <p:nvPr/>
        </p:nvSpPr>
        <p:spPr>
          <a:xfrm>
            <a:off x="76200" y="6452175"/>
            <a:ext cx="8763000" cy="405826"/>
          </a:xfrm>
          <a:prstGeom prst="rect">
            <a:avLst/>
          </a:prstGeom>
        </p:spPr>
        <p:txBody>
          <a:bodyPr/>
          <a:lstStyle>
            <a:lvl1pPr algn="ctr" defTabSz="914400" rtl="0" eaLnBrk="1" latinLnBrk="0" hangingPunct="1">
              <a:spcBef>
                <a:spcPct val="0"/>
              </a:spcBef>
              <a:buNone/>
              <a:defRPr sz="3800" b="1" kern="1200">
                <a:solidFill>
                  <a:schemeClr val="accent1"/>
                </a:solidFill>
                <a:latin typeface="Arial" panose="020B0604020202020204" pitchFamily="34" charset="0"/>
                <a:ea typeface="+mj-ea"/>
                <a:cs typeface="Arial" panose="020B0604020202020204" pitchFamily="34" charset="0"/>
              </a:defRPr>
            </a:lvl1pPr>
          </a:lstStyle>
          <a:p>
            <a:pPr algn="r" fontAlgn="auto">
              <a:spcAft>
                <a:spcPts val="0"/>
              </a:spcAft>
              <a:defRPr/>
            </a:pPr>
            <a:r>
              <a:rPr lang="en-US" altLang="zh-CN" sz="2000" i="1" dirty="0" smtClean="0">
                <a:solidFill>
                  <a:schemeClr val="bg1">
                    <a:lumMod val="65000"/>
                  </a:schemeClr>
                </a:solidFill>
                <a:latin typeface="Microsoft Sans Serif" pitchFamily="34" charset="0"/>
                <a:ea typeface="+mn-ea"/>
                <a:cs typeface="+mn-cs"/>
              </a:rPr>
              <a:t>Courtesy of R.P. Singh, CIMMYT</a:t>
            </a:r>
            <a:endParaRPr lang="en-US" altLang="zh-CN" sz="2000" i="1" dirty="0">
              <a:solidFill>
                <a:schemeClr val="bg1">
                  <a:lumMod val="65000"/>
                </a:schemeClr>
              </a:solidFill>
              <a:latin typeface="Microsoft Sans Serif" pitchFamily="34" charset="0"/>
              <a:ea typeface="+mn-ea"/>
              <a:cs typeface="+mn-cs"/>
            </a:endParaRPr>
          </a:p>
        </p:txBody>
      </p:sp>
    </p:spTree>
    <p:extLst>
      <p:ext uri="{BB962C8B-B14F-4D97-AF65-F5344CB8AC3E}">
        <p14:creationId xmlns:p14="http://schemas.microsoft.com/office/powerpoint/2010/main" val="38122130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98178"/>
          </a:xfrm>
        </p:spPr>
        <p:txBody>
          <a:bodyPr>
            <a:noAutofit/>
          </a:bodyPr>
          <a:lstStyle/>
          <a:p>
            <a:r>
              <a:rPr lang="en-AU" sz="2800" b="1" i="1" kern="1200" dirty="0">
                <a:solidFill>
                  <a:schemeClr val="tx1"/>
                </a:solidFill>
                <a:latin typeface="Microsoft Sans Serif" pitchFamily="34" charset="0"/>
                <a:ea typeface="+mn-ea"/>
                <a:cs typeface="+mn-cs"/>
              </a:rPr>
              <a:t>Metabolite Profiling is Useful in Trying to Explain Genotypic Differences in Grain Nutrient Content and Its Use Will be Explored Further In Marker Work</a:t>
            </a:r>
          </a:p>
        </p:txBody>
      </p:sp>
      <p:pic>
        <p:nvPicPr>
          <p:cNvPr id="4" name="Picture 3" descr="Pathway-Peas.jpg"/>
          <p:cNvPicPr/>
          <p:nvPr/>
        </p:nvPicPr>
        <p:blipFill>
          <a:blip r:embed="rId2" cstate="print"/>
          <a:stretch>
            <a:fillRect/>
          </a:stretch>
        </p:blipFill>
        <p:spPr>
          <a:xfrm>
            <a:off x="1524472" y="1447800"/>
            <a:ext cx="6628928" cy="5259214"/>
          </a:xfrm>
          <a:prstGeom prst="rect">
            <a:avLst/>
          </a:prstGeom>
        </p:spPr>
      </p:pic>
    </p:spTree>
    <p:extLst>
      <p:ext uri="{BB962C8B-B14F-4D97-AF65-F5344CB8AC3E}">
        <p14:creationId xmlns:p14="http://schemas.microsoft.com/office/powerpoint/2010/main" val="1023112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9" name="Rectangle 2"/>
          <p:cNvSpPr>
            <a:spLocks noGrp="1" noChangeArrowheads="1"/>
          </p:cNvSpPr>
          <p:nvPr>
            <p:ph type="title"/>
          </p:nvPr>
        </p:nvSpPr>
        <p:spPr>
          <a:xfrm>
            <a:off x="0" y="0"/>
            <a:ext cx="9080500" cy="533400"/>
          </a:xfrm>
          <a:noFill/>
        </p:spPr>
        <p:txBody>
          <a:bodyPr/>
          <a:lstStyle/>
          <a:p>
            <a:pPr eaLnBrk="1" hangingPunct="1"/>
            <a:r>
              <a:rPr lang="en-US" sz="2400" b="1" i="1" dirty="0">
                <a:solidFill>
                  <a:srgbClr val="99FFCC"/>
                </a:solidFill>
                <a:latin typeface="MS Reference Sans Serif" panose="020B0604030504040204" pitchFamily="34" charset="0"/>
              </a:rPr>
              <a:t>C</a:t>
            </a:r>
            <a:r>
              <a:rPr lang="en-US" sz="2400" b="1" i="1" dirty="0" smtClean="0">
                <a:solidFill>
                  <a:srgbClr val="99FFCC"/>
                </a:solidFill>
                <a:latin typeface="MS Reference Sans Serif" panose="020B0604030504040204" pitchFamily="34" charset="0"/>
              </a:rPr>
              <a:t>onceptual model for increased metal transport in Wheat</a:t>
            </a:r>
            <a:endParaRPr lang="en-US" sz="2400" i="1" dirty="0" smtClean="0">
              <a:solidFill>
                <a:srgbClr val="99FFCC"/>
              </a:solidFill>
              <a:latin typeface="MS Reference Sans Serif" panose="020B0604030504040204" pitchFamily="34" charset="0"/>
            </a:endParaRPr>
          </a:p>
        </p:txBody>
      </p:sp>
      <p:sp>
        <p:nvSpPr>
          <p:cNvPr id="1037" name="Line 4"/>
          <p:cNvSpPr>
            <a:spLocks noChangeShapeType="1"/>
          </p:cNvSpPr>
          <p:nvPr/>
        </p:nvSpPr>
        <p:spPr bwMode="auto">
          <a:xfrm>
            <a:off x="2503488" y="5287963"/>
            <a:ext cx="3756025" cy="1587"/>
          </a:xfrm>
          <a:prstGeom prst="line">
            <a:avLst/>
          </a:prstGeom>
          <a:noFill/>
          <a:ln w="6350">
            <a:solidFill>
              <a:srgbClr val="000000"/>
            </a:solidFill>
            <a:round/>
            <a:headEnd/>
            <a:tailEnd/>
          </a:ln>
        </p:spPr>
        <p:txBody>
          <a:bodyPr/>
          <a:lstStyle/>
          <a:p>
            <a:endParaRPr lang="en-AU">
              <a:latin typeface="MS Reference Sans Serif" panose="020B0604030504040204" pitchFamily="34" charset="0"/>
            </a:endParaRPr>
          </a:p>
        </p:txBody>
      </p:sp>
      <p:sp>
        <p:nvSpPr>
          <p:cNvPr id="1038" name="Rectangle 5"/>
          <p:cNvSpPr>
            <a:spLocks noChangeArrowheads="1"/>
          </p:cNvSpPr>
          <p:nvPr/>
        </p:nvSpPr>
        <p:spPr bwMode="auto">
          <a:xfrm>
            <a:off x="4691063" y="5573713"/>
            <a:ext cx="1535112" cy="187325"/>
          </a:xfrm>
          <a:prstGeom prst="rect">
            <a:avLst/>
          </a:prstGeom>
          <a:noFill/>
          <a:ln w="9525">
            <a:noFill/>
            <a:miter lim="800000"/>
            <a:headEnd/>
            <a:tailEnd/>
          </a:ln>
        </p:spPr>
        <p:txBody>
          <a:bodyPr/>
          <a:lstStyle/>
          <a:p>
            <a:endParaRPr lang="en-US">
              <a:latin typeface="MS Reference Sans Serif" panose="020B0604030504040204" pitchFamily="34" charset="0"/>
            </a:endParaRPr>
          </a:p>
        </p:txBody>
      </p:sp>
      <p:sp>
        <p:nvSpPr>
          <p:cNvPr id="1040" name="Rectangle 7"/>
          <p:cNvSpPr>
            <a:spLocks noChangeArrowheads="1"/>
          </p:cNvSpPr>
          <p:nvPr/>
        </p:nvSpPr>
        <p:spPr bwMode="auto">
          <a:xfrm>
            <a:off x="4691063" y="5680075"/>
            <a:ext cx="720725" cy="187325"/>
          </a:xfrm>
          <a:prstGeom prst="rect">
            <a:avLst/>
          </a:prstGeom>
          <a:noFill/>
          <a:ln w="9525">
            <a:noFill/>
            <a:miter lim="800000"/>
            <a:headEnd/>
            <a:tailEnd/>
          </a:ln>
        </p:spPr>
        <p:txBody>
          <a:bodyPr/>
          <a:lstStyle/>
          <a:p>
            <a:endParaRPr lang="en-US">
              <a:latin typeface="MS Reference Sans Serif" panose="020B0604030504040204" pitchFamily="34" charset="0"/>
            </a:endParaRPr>
          </a:p>
        </p:txBody>
      </p:sp>
      <p:sp>
        <p:nvSpPr>
          <p:cNvPr id="1041" name="Rectangle 8"/>
          <p:cNvSpPr>
            <a:spLocks noChangeArrowheads="1"/>
          </p:cNvSpPr>
          <p:nvPr/>
        </p:nvSpPr>
        <p:spPr bwMode="auto">
          <a:xfrm>
            <a:off x="5310188" y="5680075"/>
            <a:ext cx="192087" cy="187325"/>
          </a:xfrm>
          <a:prstGeom prst="rect">
            <a:avLst/>
          </a:prstGeom>
          <a:noFill/>
          <a:ln w="9525">
            <a:noFill/>
            <a:miter lim="800000"/>
            <a:headEnd/>
            <a:tailEnd/>
          </a:ln>
        </p:spPr>
        <p:txBody>
          <a:bodyPr/>
          <a:lstStyle/>
          <a:p>
            <a:endParaRPr lang="en-US">
              <a:latin typeface="MS Reference Sans Serif" panose="020B0604030504040204" pitchFamily="34" charset="0"/>
            </a:endParaRPr>
          </a:p>
        </p:txBody>
      </p:sp>
      <p:sp>
        <p:nvSpPr>
          <p:cNvPr id="1042" name="Rectangle 9"/>
          <p:cNvSpPr>
            <a:spLocks noChangeArrowheads="1"/>
          </p:cNvSpPr>
          <p:nvPr/>
        </p:nvSpPr>
        <p:spPr bwMode="auto">
          <a:xfrm>
            <a:off x="5443538" y="5680075"/>
            <a:ext cx="80962" cy="187325"/>
          </a:xfrm>
          <a:prstGeom prst="rect">
            <a:avLst/>
          </a:prstGeom>
          <a:noFill/>
          <a:ln w="9525">
            <a:noFill/>
            <a:miter lim="800000"/>
            <a:headEnd/>
            <a:tailEnd/>
          </a:ln>
        </p:spPr>
        <p:txBody>
          <a:bodyPr/>
          <a:lstStyle/>
          <a:p>
            <a:endParaRPr lang="en-US">
              <a:latin typeface="MS Reference Sans Serif" panose="020B0604030504040204" pitchFamily="34" charset="0"/>
            </a:endParaRPr>
          </a:p>
        </p:txBody>
      </p:sp>
      <p:sp>
        <p:nvSpPr>
          <p:cNvPr id="1043" name="Rectangle 10"/>
          <p:cNvSpPr>
            <a:spLocks noChangeArrowheads="1"/>
          </p:cNvSpPr>
          <p:nvPr/>
        </p:nvSpPr>
        <p:spPr bwMode="auto">
          <a:xfrm>
            <a:off x="4210050" y="2882900"/>
            <a:ext cx="2022475" cy="381000"/>
          </a:xfrm>
          <a:prstGeom prst="rect">
            <a:avLst/>
          </a:prstGeom>
          <a:noFill/>
          <a:ln w="9525">
            <a:noFill/>
            <a:miter lim="800000"/>
            <a:headEnd/>
            <a:tailEnd/>
          </a:ln>
        </p:spPr>
        <p:txBody>
          <a:bodyPr/>
          <a:lstStyle/>
          <a:p>
            <a:endParaRPr lang="en-US">
              <a:latin typeface="MS Reference Sans Serif" panose="020B0604030504040204" pitchFamily="34" charset="0"/>
            </a:endParaRPr>
          </a:p>
        </p:txBody>
      </p:sp>
      <p:sp>
        <p:nvSpPr>
          <p:cNvPr id="1044" name="Rectangle 11"/>
          <p:cNvSpPr>
            <a:spLocks noChangeArrowheads="1"/>
          </p:cNvSpPr>
          <p:nvPr/>
        </p:nvSpPr>
        <p:spPr bwMode="auto">
          <a:xfrm>
            <a:off x="4276725" y="2927350"/>
            <a:ext cx="1979613" cy="192088"/>
          </a:xfrm>
          <a:prstGeom prst="rect">
            <a:avLst/>
          </a:prstGeom>
          <a:noFill/>
          <a:ln w="9525">
            <a:noFill/>
            <a:miter lim="800000"/>
            <a:headEnd/>
            <a:tailEnd/>
          </a:ln>
        </p:spPr>
        <p:txBody>
          <a:bodyPr/>
          <a:lstStyle/>
          <a:p>
            <a:endParaRPr lang="en-US">
              <a:latin typeface="MS Reference Sans Serif" panose="020B0604030504040204" pitchFamily="34" charset="0"/>
            </a:endParaRPr>
          </a:p>
        </p:txBody>
      </p:sp>
      <p:sp>
        <p:nvSpPr>
          <p:cNvPr id="1046" name="Rectangle 13"/>
          <p:cNvSpPr>
            <a:spLocks noChangeArrowheads="1"/>
          </p:cNvSpPr>
          <p:nvPr/>
        </p:nvSpPr>
        <p:spPr bwMode="auto">
          <a:xfrm>
            <a:off x="4276725" y="3081338"/>
            <a:ext cx="869950" cy="185737"/>
          </a:xfrm>
          <a:prstGeom prst="rect">
            <a:avLst/>
          </a:prstGeom>
          <a:noFill/>
          <a:ln w="9525">
            <a:noFill/>
            <a:miter lim="800000"/>
            <a:headEnd/>
            <a:tailEnd/>
          </a:ln>
        </p:spPr>
        <p:txBody>
          <a:bodyPr/>
          <a:lstStyle/>
          <a:p>
            <a:endParaRPr lang="en-US">
              <a:latin typeface="MS Reference Sans Serif" panose="020B0604030504040204" pitchFamily="34" charset="0"/>
            </a:endParaRPr>
          </a:p>
        </p:txBody>
      </p:sp>
      <p:sp>
        <p:nvSpPr>
          <p:cNvPr id="1047" name="Rectangle 14"/>
          <p:cNvSpPr>
            <a:spLocks noChangeArrowheads="1"/>
          </p:cNvSpPr>
          <p:nvPr/>
        </p:nvSpPr>
        <p:spPr bwMode="auto">
          <a:xfrm>
            <a:off x="5038725" y="3081338"/>
            <a:ext cx="192088" cy="185737"/>
          </a:xfrm>
          <a:prstGeom prst="rect">
            <a:avLst/>
          </a:prstGeom>
          <a:noFill/>
          <a:ln w="9525">
            <a:noFill/>
            <a:miter lim="800000"/>
            <a:headEnd/>
            <a:tailEnd/>
          </a:ln>
        </p:spPr>
        <p:txBody>
          <a:bodyPr/>
          <a:lstStyle/>
          <a:p>
            <a:endParaRPr lang="en-US">
              <a:latin typeface="MS Reference Sans Serif" panose="020B0604030504040204" pitchFamily="34" charset="0"/>
            </a:endParaRPr>
          </a:p>
        </p:txBody>
      </p:sp>
      <p:sp>
        <p:nvSpPr>
          <p:cNvPr id="1048" name="Rectangle 15"/>
          <p:cNvSpPr>
            <a:spLocks noChangeArrowheads="1"/>
          </p:cNvSpPr>
          <p:nvPr/>
        </p:nvSpPr>
        <p:spPr bwMode="auto">
          <a:xfrm>
            <a:off x="5168900" y="3081338"/>
            <a:ext cx="82550" cy="185737"/>
          </a:xfrm>
          <a:prstGeom prst="rect">
            <a:avLst/>
          </a:prstGeom>
          <a:noFill/>
          <a:ln w="9525">
            <a:noFill/>
            <a:miter lim="800000"/>
            <a:headEnd/>
            <a:tailEnd/>
          </a:ln>
        </p:spPr>
        <p:txBody>
          <a:bodyPr/>
          <a:lstStyle/>
          <a:p>
            <a:endParaRPr lang="en-US">
              <a:latin typeface="MS Reference Sans Serif" panose="020B0604030504040204" pitchFamily="34" charset="0"/>
            </a:endParaRPr>
          </a:p>
        </p:txBody>
      </p:sp>
      <p:sp>
        <p:nvSpPr>
          <p:cNvPr id="1049" name="Line 16"/>
          <p:cNvSpPr>
            <a:spLocks noChangeShapeType="1"/>
          </p:cNvSpPr>
          <p:nvPr/>
        </p:nvSpPr>
        <p:spPr bwMode="auto">
          <a:xfrm flipH="1">
            <a:off x="3416300" y="2286000"/>
            <a:ext cx="1588" cy="3016250"/>
          </a:xfrm>
          <a:prstGeom prst="line">
            <a:avLst/>
          </a:prstGeom>
          <a:noFill/>
          <a:ln w="25400">
            <a:solidFill>
              <a:srgbClr val="00FF00"/>
            </a:solidFill>
            <a:round/>
            <a:headEnd/>
            <a:tailEnd/>
          </a:ln>
        </p:spPr>
        <p:txBody>
          <a:bodyPr/>
          <a:lstStyle/>
          <a:p>
            <a:endParaRPr lang="en-AU">
              <a:latin typeface="MS Reference Sans Serif" panose="020B0604030504040204" pitchFamily="34" charset="0"/>
            </a:endParaRPr>
          </a:p>
        </p:txBody>
      </p:sp>
      <p:sp>
        <p:nvSpPr>
          <p:cNvPr id="1050" name="Oval 17"/>
          <p:cNvSpPr>
            <a:spLocks noChangeArrowheads="1"/>
          </p:cNvSpPr>
          <p:nvPr/>
        </p:nvSpPr>
        <p:spPr bwMode="auto">
          <a:xfrm>
            <a:off x="3311525" y="5302250"/>
            <a:ext cx="157163" cy="203200"/>
          </a:xfrm>
          <a:prstGeom prst="ellipse">
            <a:avLst/>
          </a:prstGeom>
          <a:solidFill>
            <a:srgbClr val="FF9900"/>
          </a:solidFill>
          <a:ln w="6350">
            <a:solidFill>
              <a:srgbClr val="FF6600"/>
            </a:solidFill>
            <a:round/>
            <a:headEnd/>
            <a:tailEnd/>
          </a:ln>
        </p:spPr>
        <p:txBody>
          <a:bodyPr/>
          <a:lstStyle/>
          <a:p>
            <a:endParaRPr lang="en-US">
              <a:latin typeface="MS Reference Sans Serif" panose="020B0604030504040204" pitchFamily="34" charset="0"/>
            </a:endParaRPr>
          </a:p>
        </p:txBody>
      </p:sp>
      <p:sp>
        <p:nvSpPr>
          <p:cNvPr id="1051" name="Line 18"/>
          <p:cNvSpPr>
            <a:spLocks noChangeShapeType="1"/>
          </p:cNvSpPr>
          <p:nvPr/>
        </p:nvSpPr>
        <p:spPr bwMode="auto">
          <a:xfrm>
            <a:off x="3414713" y="5499100"/>
            <a:ext cx="1122362" cy="201613"/>
          </a:xfrm>
          <a:prstGeom prst="line">
            <a:avLst/>
          </a:prstGeom>
          <a:noFill/>
          <a:ln w="12700">
            <a:solidFill>
              <a:srgbClr val="FF6600"/>
            </a:solidFill>
            <a:round/>
            <a:headEnd/>
            <a:tailEnd/>
          </a:ln>
        </p:spPr>
        <p:txBody>
          <a:bodyPr/>
          <a:lstStyle/>
          <a:p>
            <a:endParaRPr lang="en-AU">
              <a:latin typeface="MS Reference Sans Serif" panose="020B0604030504040204" pitchFamily="34" charset="0"/>
            </a:endParaRPr>
          </a:p>
        </p:txBody>
      </p:sp>
      <p:sp>
        <p:nvSpPr>
          <p:cNvPr id="1052" name="Line 19"/>
          <p:cNvSpPr>
            <a:spLocks noChangeShapeType="1"/>
          </p:cNvSpPr>
          <p:nvPr/>
        </p:nvSpPr>
        <p:spPr bwMode="auto">
          <a:xfrm>
            <a:off x="3414713" y="5499100"/>
            <a:ext cx="1274762" cy="349250"/>
          </a:xfrm>
          <a:prstGeom prst="line">
            <a:avLst/>
          </a:prstGeom>
          <a:noFill/>
          <a:ln w="12700">
            <a:solidFill>
              <a:srgbClr val="FF6600"/>
            </a:solidFill>
            <a:round/>
            <a:headEnd/>
            <a:tailEnd/>
          </a:ln>
        </p:spPr>
        <p:txBody>
          <a:bodyPr/>
          <a:lstStyle/>
          <a:p>
            <a:endParaRPr lang="en-AU">
              <a:latin typeface="MS Reference Sans Serif" panose="020B0604030504040204" pitchFamily="34" charset="0"/>
            </a:endParaRPr>
          </a:p>
        </p:txBody>
      </p:sp>
      <p:sp>
        <p:nvSpPr>
          <p:cNvPr id="1053" name="Line 20"/>
          <p:cNvSpPr>
            <a:spLocks noChangeShapeType="1"/>
          </p:cNvSpPr>
          <p:nvPr/>
        </p:nvSpPr>
        <p:spPr bwMode="auto">
          <a:xfrm flipV="1">
            <a:off x="3414713" y="4752975"/>
            <a:ext cx="458787" cy="200025"/>
          </a:xfrm>
          <a:prstGeom prst="line">
            <a:avLst/>
          </a:prstGeom>
          <a:noFill/>
          <a:ln w="19050">
            <a:solidFill>
              <a:srgbClr val="00FF00"/>
            </a:solidFill>
            <a:round/>
            <a:headEnd/>
            <a:tailEnd/>
          </a:ln>
        </p:spPr>
        <p:txBody>
          <a:bodyPr/>
          <a:lstStyle/>
          <a:p>
            <a:endParaRPr lang="en-AU">
              <a:latin typeface="MS Reference Sans Serif" panose="020B0604030504040204" pitchFamily="34" charset="0"/>
            </a:endParaRPr>
          </a:p>
        </p:txBody>
      </p:sp>
      <p:sp>
        <p:nvSpPr>
          <p:cNvPr id="1054" name="Line 21"/>
          <p:cNvSpPr>
            <a:spLocks noChangeShapeType="1"/>
          </p:cNvSpPr>
          <p:nvPr/>
        </p:nvSpPr>
        <p:spPr bwMode="auto">
          <a:xfrm>
            <a:off x="3873500" y="4752975"/>
            <a:ext cx="406400" cy="200025"/>
          </a:xfrm>
          <a:prstGeom prst="line">
            <a:avLst/>
          </a:prstGeom>
          <a:noFill/>
          <a:ln w="19050">
            <a:solidFill>
              <a:srgbClr val="00FF00"/>
            </a:solidFill>
            <a:round/>
            <a:headEnd/>
            <a:tailEnd/>
          </a:ln>
        </p:spPr>
        <p:txBody>
          <a:bodyPr/>
          <a:lstStyle/>
          <a:p>
            <a:endParaRPr lang="en-AU">
              <a:latin typeface="MS Reference Sans Serif" panose="020B0604030504040204" pitchFamily="34" charset="0"/>
            </a:endParaRPr>
          </a:p>
        </p:txBody>
      </p:sp>
      <p:sp>
        <p:nvSpPr>
          <p:cNvPr id="1055" name="Line 22"/>
          <p:cNvSpPr>
            <a:spLocks noChangeShapeType="1"/>
          </p:cNvSpPr>
          <p:nvPr/>
        </p:nvSpPr>
        <p:spPr bwMode="auto">
          <a:xfrm flipH="1" flipV="1">
            <a:off x="3157538" y="4803775"/>
            <a:ext cx="203200" cy="149225"/>
          </a:xfrm>
          <a:prstGeom prst="line">
            <a:avLst/>
          </a:prstGeom>
          <a:noFill/>
          <a:ln w="19050">
            <a:solidFill>
              <a:srgbClr val="00FF00"/>
            </a:solidFill>
            <a:round/>
            <a:headEnd/>
            <a:tailEnd/>
          </a:ln>
        </p:spPr>
        <p:txBody>
          <a:bodyPr/>
          <a:lstStyle/>
          <a:p>
            <a:endParaRPr lang="en-AU">
              <a:latin typeface="MS Reference Sans Serif" panose="020B0604030504040204" pitchFamily="34" charset="0"/>
            </a:endParaRPr>
          </a:p>
        </p:txBody>
      </p:sp>
      <p:sp>
        <p:nvSpPr>
          <p:cNvPr id="1056" name="Line 23"/>
          <p:cNvSpPr>
            <a:spLocks noChangeShapeType="1"/>
          </p:cNvSpPr>
          <p:nvPr/>
        </p:nvSpPr>
        <p:spPr bwMode="auto">
          <a:xfrm flipV="1">
            <a:off x="3414713" y="3557588"/>
            <a:ext cx="765175" cy="746125"/>
          </a:xfrm>
          <a:prstGeom prst="line">
            <a:avLst/>
          </a:prstGeom>
          <a:noFill/>
          <a:ln w="12700">
            <a:solidFill>
              <a:srgbClr val="00FF00"/>
            </a:solidFill>
            <a:round/>
            <a:headEnd/>
            <a:tailEnd/>
          </a:ln>
        </p:spPr>
        <p:txBody>
          <a:bodyPr/>
          <a:lstStyle/>
          <a:p>
            <a:endParaRPr lang="en-AU">
              <a:latin typeface="MS Reference Sans Serif" panose="020B0604030504040204" pitchFamily="34" charset="0"/>
            </a:endParaRPr>
          </a:p>
        </p:txBody>
      </p:sp>
      <p:sp>
        <p:nvSpPr>
          <p:cNvPr id="1057" name="Line 24"/>
          <p:cNvSpPr>
            <a:spLocks noChangeShapeType="1"/>
          </p:cNvSpPr>
          <p:nvPr/>
        </p:nvSpPr>
        <p:spPr bwMode="auto">
          <a:xfrm flipH="1" flipV="1">
            <a:off x="2751138" y="3689350"/>
            <a:ext cx="609600" cy="366713"/>
          </a:xfrm>
          <a:prstGeom prst="line">
            <a:avLst/>
          </a:prstGeom>
          <a:noFill/>
          <a:ln w="19050">
            <a:solidFill>
              <a:srgbClr val="00FF00"/>
            </a:solidFill>
            <a:round/>
            <a:headEnd/>
            <a:tailEnd/>
          </a:ln>
        </p:spPr>
        <p:txBody>
          <a:bodyPr/>
          <a:lstStyle/>
          <a:p>
            <a:endParaRPr lang="en-AU">
              <a:latin typeface="MS Reference Sans Serif" panose="020B0604030504040204" pitchFamily="34" charset="0"/>
            </a:endParaRPr>
          </a:p>
        </p:txBody>
      </p:sp>
      <p:sp>
        <p:nvSpPr>
          <p:cNvPr id="1058" name="Line 25"/>
          <p:cNvSpPr>
            <a:spLocks noChangeShapeType="1"/>
          </p:cNvSpPr>
          <p:nvPr/>
        </p:nvSpPr>
        <p:spPr bwMode="auto">
          <a:xfrm flipV="1">
            <a:off x="3414713" y="2711450"/>
            <a:ext cx="509587" cy="698500"/>
          </a:xfrm>
          <a:prstGeom prst="line">
            <a:avLst/>
          </a:prstGeom>
          <a:noFill/>
          <a:ln w="12700">
            <a:solidFill>
              <a:srgbClr val="00FF00"/>
            </a:solidFill>
            <a:round/>
            <a:headEnd/>
            <a:tailEnd/>
          </a:ln>
        </p:spPr>
        <p:txBody>
          <a:bodyPr/>
          <a:lstStyle/>
          <a:p>
            <a:endParaRPr lang="en-AU">
              <a:latin typeface="MS Reference Sans Serif" panose="020B0604030504040204" pitchFamily="34" charset="0"/>
            </a:endParaRPr>
          </a:p>
        </p:txBody>
      </p:sp>
      <p:sp>
        <p:nvSpPr>
          <p:cNvPr id="1059" name="Line 26"/>
          <p:cNvSpPr>
            <a:spLocks noChangeShapeType="1"/>
          </p:cNvSpPr>
          <p:nvPr/>
        </p:nvSpPr>
        <p:spPr bwMode="auto">
          <a:xfrm flipH="1" flipV="1">
            <a:off x="2851150" y="2463800"/>
            <a:ext cx="509588" cy="395288"/>
          </a:xfrm>
          <a:prstGeom prst="line">
            <a:avLst/>
          </a:prstGeom>
          <a:noFill/>
          <a:ln w="22225">
            <a:solidFill>
              <a:srgbClr val="00FF00"/>
            </a:solidFill>
            <a:round/>
            <a:headEnd/>
            <a:tailEnd/>
          </a:ln>
        </p:spPr>
        <p:txBody>
          <a:bodyPr/>
          <a:lstStyle/>
          <a:p>
            <a:endParaRPr lang="en-AU">
              <a:latin typeface="MS Reference Sans Serif" panose="020B0604030504040204" pitchFamily="34" charset="0"/>
            </a:endParaRPr>
          </a:p>
        </p:txBody>
      </p:sp>
      <p:sp>
        <p:nvSpPr>
          <p:cNvPr id="1060" name="Line 27"/>
          <p:cNvSpPr>
            <a:spLocks noChangeShapeType="1"/>
          </p:cNvSpPr>
          <p:nvPr/>
        </p:nvSpPr>
        <p:spPr bwMode="auto">
          <a:xfrm flipV="1">
            <a:off x="3360738" y="1884363"/>
            <a:ext cx="103187" cy="200025"/>
          </a:xfrm>
          <a:prstGeom prst="line">
            <a:avLst/>
          </a:prstGeom>
          <a:noFill/>
          <a:ln w="19050">
            <a:solidFill>
              <a:srgbClr val="00FF00"/>
            </a:solidFill>
            <a:round/>
            <a:headEnd/>
            <a:tailEnd/>
          </a:ln>
        </p:spPr>
        <p:txBody>
          <a:bodyPr/>
          <a:lstStyle/>
          <a:p>
            <a:endParaRPr lang="en-AU">
              <a:latin typeface="MS Reference Sans Serif" panose="020B0604030504040204" pitchFamily="34" charset="0"/>
            </a:endParaRPr>
          </a:p>
        </p:txBody>
      </p:sp>
      <p:sp>
        <p:nvSpPr>
          <p:cNvPr id="1061" name="Line 28"/>
          <p:cNvSpPr>
            <a:spLocks noChangeShapeType="1"/>
          </p:cNvSpPr>
          <p:nvPr/>
        </p:nvSpPr>
        <p:spPr bwMode="auto">
          <a:xfrm>
            <a:off x="3311525" y="1835150"/>
            <a:ext cx="103188" cy="149225"/>
          </a:xfrm>
          <a:prstGeom prst="line">
            <a:avLst/>
          </a:prstGeom>
          <a:noFill/>
          <a:ln w="19050">
            <a:solidFill>
              <a:srgbClr val="00FF00"/>
            </a:solidFill>
            <a:round/>
            <a:headEnd/>
            <a:tailEnd/>
          </a:ln>
        </p:spPr>
        <p:txBody>
          <a:bodyPr/>
          <a:lstStyle/>
          <a:p>
            <a:endParaRPr lang="en-AU">
              <a:latin typeface="MS Reference Sans Serif" panose="020B0604030504040204" pitchFamily="34" charset="0"/>
            </a:endParaRPr>
          </a:p>
        </p:txBody>
      </p:sp>
      <p:sp>
        <p:nvSpPr>
          <p:cNvPr id="1062" name="Line 29"/>
          <p:cNvSpPr>
            <a:spLocks noChangeShapeType="1"/>
          </p:cNvSpPr>
          <p:nvPr/>
        </p:nvSpPr>
        <p:spPr bwMode="auto">
          <a:xfrm flipV="1">
            <a:off x="3360738" y="1733550"/>
            <a:ext cx="103187" cy="150813"/>
          </a:xfrm>
          <a:prstGeom prst="line">
            <a:avLst/>
          </a:prstGeom>
          <a:noFill/>
          <a:ln w="19050">
            <a:solidFill>
              <a:srgbClr val="00FF00"/>
            </a:solidFill>
            <a:round/>
            <a:headEnd/>
            <a:tailEnd/>
          </a:ln>
        </p:spPr>
        <p:txBody>
          <a:bodyPr/>
          <a:lstStyle/>
          <a:p>
            <a:endParaRPr lang="en-AU">
              <a:latin typeface="MS Reference Sans Serif" panose="020B0604030504040204" pitchFamily="34" charset="0"/>
            </a:endParaRPr>
          </a:p>
        </p:txBody>
      </p:sp>
      <p:sp>
        <p:nvSpPr>
          <p:cNvPr id="1063" name="Line 30"/>
          <p:cNvSpPr>
            <a:spLocks noChangeShapeType="1"/>
          </p:cNvSpPr>
          <p:nvPr/>
        </p:nvSpPr>
        <p:spPr bwMode="auto">
          <a:xfrm>
            <a:off x="3311525" y="1687513"/>
            <a:ext cx="103188" cy="96837"/>
          </a:xfrm>
          <a:prstGeom prst="line">
            <a:avLst/>
          </a:prstGeom>
          <a:noFill/>
          <a:ln w="19050">
            <a:solidFill>
              <a:srgbClr val="00FF00"/>
            </a:solidFill>
            <a:round/>
            <a:headEnd/>
            <a:tailEnd/>
          </a:ln>
        </p:spPr>
        <p:txBody>
          <a:bodyPr/>
          <a:lstStyle/>
          <a:p>
            <a:endParaRPr lang="en-AU">
              <a:latin typeface="MS Reference Sans Serif" panose="020B0604030504040204" pitchFamily="34" charset="0"/>
            </a:endParaRPr>
          </a:p>
        </p:txBody>
      </p:sp>
      <p:sp>
        <p:nvSpPr>
          <p:cNvPr id="1064" name="Line 31"/>
          <p:cNvSpPr>
            <a:spLocks noChangeShapeType="1"/>
          </p:cNvSpPr>
          <p:nvPr/>
        </p:nvSpPr>
        <p:spPr bwMode="auto">
          <a:xfrm flipV="1">
            <a:off x="3360738" y="1585913"/>
            <a:ext cx="103187" cy="147637"/>
          </a:xfrm>
          <a:prstGeom prst="line">
            <a:avLst/>
          </a:prstGeom>
          <a:noFill/>
          <a:ln w="19050">
            <a:solidFill>
              <a:srgbClr val="00FF00"/>
            </a:solidFill>
            <a:round/>
            <a:headEnd/>
            <a:tailEnd/>
          </a:ln>
        </p:spPr>
        <p:txBody>
          <a:bodyPr/>
          <a:lstStyle/>
          <a:p>
            <a:endParaRPr lang="en-AU">
              <a:latin typeface="MS Reference Sans Serif" panose="020B0604030504040204" pitchFamily="34" charset="0"/>
            </a:endParaRPr>
          </a:p>
        </p:txBody>
      </p:sp>
      <p:sp>
        <p:nvSpPr>
          <p:cNvPr id="1065" name="Line 32"/>
          <p:cNvSpPr>
            <a:spLocks noChangeShapeType="1"/>
          </p:cNvSpPr>
          <p:nvPr/>
        </p:nvSpPr>
        <p:spPr bwMode="auto">
          <a:xfrm>
            <a:off x="3311525" y="1535113"/>
            <a:ext cx="103188" cy="100012"/>
          </a:xfrm>
          <a:prstGeom prst="line">
            <a:avLst/>
          </a:prstGeom>
          <a:noFill/>
          <a:ln w="19050">
            <a:solidFill>
              <a:srgbClr val="00FF00"/>
            </a:solidFill>
            <a:round/>
            <a:headEnd/>
            <a:tailEnd/>
          </a:ln>
        </p:spPr>
        <p:txBody>
          <a:bodyPr/>
          <a:lstStyle/>
          <a:p>
            <a:endParaRPr lang="en-AU">
              <a:latin typeface="MS Reference Sans Serif" panose="020B0604030504040204" pitchFamily="34" charset="0"/>
            </a:endParaRPr>
          </a:p>
        </p:txBody>
      </p:sp>
      <p:sp>
        <p:nvSpPr>
          <p:cNvPr id="1066" name="Line 33"/>
          <p:cNvSpPr>
            <a:spLocks noChangeShapeType="1"/>
          </p:cNvSpPr>
          <p:nvPr/>
        </p:nvSpPr>
        <p:spPr bwMode="auto">
          <a:xfrm>
            <a:off x="3463925" y="2284413"/>
            <a:ext cx="53975" cy="1587"/>
          </a:xfrm>
          <a:prstGeom prst="line">
            <a:avLst/>
          </a:prstGeom>
          <a:noFill/>
          <a:ln w="19050">
            <a:solidFill>
              <a:srgbClr val="00FF00"/>
            </a:solidFill>
            <a:round/>
            <a:headEnd/>
            <a:tailEnd/>
          </a:ln>
        </p:spPr>
        <p:txBody>
          <a:bodyPr/>
          <a:lstStyle/>
          <a:p>
            <a:endParaRPr lang="en-AU">
              <a:latin typeface="MS Reference Sans Serif" panose="020B0604030504040204" pitchFamily="34" charset="0"/>
            </a:endParaRPr>
          </a:p>
        </p:txBody>
      </p:sp>
      <p:sp>
        <p:nvSpPr>
          <p:cNvPr id="1067" name="Line 34"/>
          <p:cNvSpPr>
            <a:spLocks noChangeShapeType="1"/>
          </p:cNvSpPr>
          <p:nvPr/>
        </p:nvSpPr>
        <p:spPr bwMode="auto">
          <a:xfrm flipV="1">
            <a:off x="3517900" y="839788"/>
            <a:ext cx="1588" cy="1444625"/>
          </a:xfrm>
          <a:prstGeom prst="line">
            <a:avLst/>
          </a:prstGeom>
          <a:noFill/>
          <a:ln w="15875">
            <a:solidFill>
              <a:srgbClr val="00FF00"/>
            </a:solidFill>
            <a:round/>
            <a:headEnd/>
            <a:tailEnd/>
          </a:ln>
        </p:spPr>
        <p:txBody>
          <a:bodyPr/>
          <a:lstStyle/>
          <a:p>
            <a:endParaRPr lang="en-AU">
              <a:latin typeface="MS Reference Sans Serif" panose="020B0604030504040204" pitchFamily="34" charset="0"/>
            </a:endParaRPr>
          </a:p>
        </p:txBody>
      </p:sp>
      <p:sp>
        <p:nvSpPr>
          <p:cNvPr id="1068" name="Line 35"/>
          <p:cNvSpPr>
            <a:spLocks noChangeShapeType="1"/>
          </p:cNvSpPr>
          <p:nvPr/>
        </p:nvSpPr>
        <p:spPr bwMode="auto">
          <a:xfrm flipH="1">
            <a:off x="3260725" y="2284413"/>
            <a:ext cx="50800" cy="1587"/>
          </a:xfrm>
          <a:prstGeom prst="line">
            <a:avLst/>
          </a:prstGeom>
          <a:noFill/>
          <a:ln w="19050">
            <a:solidFill>
              <a:srgbClr val="00FF00"/>
            </a:solidFill>
            <a:round/>
            <a:headEnd/>
            <a:tailEnd/>
          </a:ln>
        </p:spPr>
        <p:txBody>
          <a:bodyPr/>
          <a:lstStyle/>
          <a:p>
            <a:endParaRPr lang="en-AU">
              <a:latin typeface="MS Reference Sans Serif" panose="020B0604030504040204" pitchFamily="34" charset="0"/>
            </a:endParaRPr>
          </a:p>
        </p:txBody>
      </p:sp>
      <p:sp>
        <p:nvSpPr>
          <p:cNvPr id="1069" name="Line 36"/>
          <p:cNvSpPr>
            <a:spLocks noChangeShapeType="1"/>
          </p:cNvSpPr>
          <p:nvPr/>
        </p:nvSpPr>
        <p:spPr bwMode="auto">
          <a:xfrm flipV="1">
            <a:off x="3260725" y="1338263"/>
            <a:ext cx="1588" cy="946150"/>
          </a:xfrm>
          <a:prstGeom prst="line">
            <a:avLst/>
          </a:prstGeom>
          <a:noFill/>
          <a:ln w="19050">
            <a:solidFill>
              <a:srgbClr val="00FF00"/>
            </a:solidFill>
            <a:round/>
            <a:headEnd/>
            <a:tailEnd/>
          </a:ln>
        </p:spPr>
        <p:txBody>
          <a:bodyPr/>
          <a:lstStyle/>
          <a:p>
            <a:endParaRPr lang="en-AU">
              <a:latin typeface="MS Reference Sans Serif" panose="020B0604030504040204" pitchFamily="34" charset="0"/>
            </a:endParaRPr>
          </a:p>
        </p:txBody>
      </p:sp>
      <p:sp>
        <p:nvSpPr>
          <p:cNvPr id="1070" name="Line 37"/>
          <p:cNvSpPr>
            <a:spLocks noChangeShapeType="1"/>
          </p:cNvSpPr>
          <p:nvPr/>
        </p:nvSpPr>
        <p:spPr bwMode="auto">
          <a:xfrm flipV="1">
            <a:off x="2954338" y="4803775"/>
            <a:ext cx="203200" cy="149225"/>
          </a:xfrm>
          <a:prstGeom prst="line">
            <a:avLst/>
          </a:prstGeom>
          <a:noFill/>
          <a:ln w="19050">
            <a:solidFill>
              <a:srgbClr val="00FF00"/>
            </a:solidFill>
            <a:round/>
            <a:headEnd/>
            <a:tailEnd/>
          </a:ln>
        </p:spPr>
        <p:txBody>
          <a:bodyPr/>
          <a:lstStyle/>
          <a:p>
            <a:endParaRPr lang="en-AU">
              <a:latin typeface="MS Reference Sans Serif" panose="020B0604030504040204" pitchFamily="34" charset="0"/>
            </a:endParaRPr>
          </a:p>
        </p:txBody>
      </p:sp>
      <p:sp>
        <p:nvSpPr>
          <p:cNvPr id="1071" name="Line 38"/>
          <p:cNvSpPr>
            <a:spLocks noChangeShapeType="1"/>
          </p:cNvSpPr>
          <p:nvPr/>
        </p:nvSpPr>
        <p:spPr bwMode="auto">
          <a:xfrm flipV="1">
            <a:off x="3414713" y="3557588"/>
            <a:ext cx="765175" cy="846137"/>
          </a:xfrm>
          <a:prstGeom prst="line">
            <a:avLst/>
          </a:prstGeom>
          <a:noFill/>
          <a:ln w="19050">
            <a:solidFill>
              <a:srgbClr val="00FF00"/>
            </a:solidFill>
            <a:round/>
            <a:headEnd/>
            <a:tailEnd/>
          </a:ln>
        </p:spPr>
        <p:txBody>
          <a:bodyPr/>
          <a:lstStyle/>
          <a:p>
            <a:endParaRPr lang="en-AU">
              <a:latin typeface="MS Reference Sans Serif" panose="020B0604030504040204" pitchFamily="34" charset="0"/>
            </a:endParaRPr>
          </a:p>
        </p:txBody>
      </p:sp>
      <p:sp>
        <p:nvSpPr>
          <p:cNvPr id="1072" name="Line 39"/>
          <p:cNvSpPr>
            <a:spLocks noChangeShapeType="1"/>
          </p:cNvSpPr>
          <p:nvPr/>
        </p:nvSpPr>
        <p:spPr bwMode="auto">
          <a:xfrm flipV="1">
            <a:off x="3414713" y="2711450"/>
            <a:ext cx="509587" cy="798513"/>
          </a:xfrm>
          <a:prstGeom prst="line">
            <a:avLst/>
          </a:prstGeom>
          <a:noFill/>
          <a:ln w="19050">
            <a:solidFill>
              <a:srgbClr val="00FF00"/>
            </a:solidFill>
            <a:round/>
            <a:headEnd/>
            <a:tailEnd/>
          </a:ln>
        </p:spPr>
        <p:txBody>
          <a:bodyPr/>
          <a:lstStyle/>
          <a:p>
            <a:endParaRPr lang="en-AU">
              <a:latin typeface="MS Reference Sans Serif" panose="020B0604030504040204" pitchFamily="34" charset="0"/>
            </a:endParaRPr>
          </a:p>
        </p:txBody>
      </p:sp>
      <p:sp>
        <p:nvSpPr>
          <p:cNvPr id="1073" name="Line 40"/>
          <p:cNvSpPr>
            <a:spLocks noChangeShapeType="1"/>
          </p:cNvSpPr>
          <p:nvPr/>
        </p:nvSpPr>
        <p:spPr bwMode="auto">
          <a:xfrm>
            <a:off x="3414713" y="5499100"/>
            <a:ext cx="919162" cy="400050"/>
          </a:xfrm>
          <a:prstGeom prst="line">
            <a:avLst/>
          </a:prstGeom>
          <a:noFill/>
          <a:ln w="12700">
            <a:solidFill>
              <a:srgbClr val="FF6600"/>
            </a:solidFill>
            <a:round/>
            <a:headEnd/>
            <a:tailEnd/>
          </a:ln>
        </p:spPr>
        <p:txBody>
          <a:bodyPr/>
          <a:lstStyle/>
          <a:p>
            <a:endParaRPr lang="en-AU">
              <a:latin typeface="MS Reference Sans Serif" panose="020B0604030504040204" pitchFamily="34" charset="0"/>
            </a:endParaRPr>
          </a:p>
        </p:txBody>
      </p:sp>
      <p:sp>
        <p:nvSpPr>
          <p:cNvPr id="1074" name="Line 41"/>
          <p:cNvSpPr>
            <a:spLocks noChangeShapeType="1"/>
          </p:cNvSpPr>
          <p:nvPr/>
        </p:nvSpPr>
        <p:spPr bwMode="auto">
          <a:xfrm flipH="1">
            <a:off x="2851150" y="5499100"/>
            <a:ext cx="509588" cy="100013"/>
          </a:xfrm>
          <a:prstGeom prst="line">
            <a:avLst/>
          </a:prstGeom>
          <a:noFill/>
          <a:ln w="12700">
            <a:solidFill>
              <a:srgbClr val="FF6600"/>
            </a:solidFill>
            <a:round/>
            <a:headEnd/>
            <a:tailEnd/>
          </a:ln>
        </p:spPr>
        <p:txBody>
          <a:bodyPr/>
          <a:lstStyle/>
          <a:p>
            <a:endParaRPr lang="en-AU">
              <a:latin typeface="MS Reference Sans Serif" panose="020B0604030504040204" pitchFamily="34" charset="0"/>
            </a:endParaRPr>
          </a:p>
        </p:txBody>
      </p:sp>
      <p:sp>
        <p:nvSpPr>
          <p:cNvPr id="1075" name="Line 42"/>
          <p:cNvSpPr>
            <a:spLocks noChangeShapeType="1"/>
          </p:cNvSpPr>
          <p:nvPr/>
        </p:nvSpPr>
        <p:spPr bwMode="auto">
          <a:xfrm flipH="1">
            <a:off x="2751138" y="5499100"/>
            <a:ext cx="609600" cy="201613"/>
          </a:xfrm>
          <a:prstGeom prst="line">
            <a:avLst/>
          </a:prstGeom>
          <a:noFill/>
          <a:ln w="12700">
            <a:solidFill>
              <a:srgbClr val="FF6600"/>
            </a:solidFill>
            <a:round/>
            <a:headEnd/>
            <a:tailEnd/>
          </a:ln>
        </p:spPr>
        <p:txBody>
          <a:bodyPr/>
          <a:lstStyle/>
          <a:p>
            <a:endParaRPr lang="en-AU">
              <a:latin typeface="MS Reference Sans Serif" panose="020B0604030504040204" pitchFamily="34" charset="0"/>
            </a:endParaRPr>
          </a:p>
        </p:txBody>
      </p:sp>
      <p:sp>
        <p:nvSpPr>
          <p:cNvPr id="1076" name="Line 43"/>
          <p:cNvSpPr>
            <a:spLocks noChangeShapeType="1"/>
          </p:cNvSpPr>
          <p:nvPr/>
        </p:nvSpPr>
        <p:spPr bwMode="auto">
          <a:xfrm>
            <a:off x="3311525" y="2032000"/>
            <a:ext cx="103188" cy="103188"/>
          </a:xfrm>
          <a:prstGeom prst="line">
            <a:avLst/>
          </a:prstGeom>
          <a:noFill/>
          <a:ln w="19050">
            <a:solidFill>
              <a:srgbClr val="00FF00"/>
            </a:solidFill>
            <a:round/>
            <a:headEnd/>
            <a:tailEnd/>
          </a:ln>
        </p:spPr>
        <p:txBody>
          <a:bodyPr/>
          <a:lstStyle/>
          <a:p>
            <a:endParaRPr lang="en-AU">
              <a:latin typeface="MS Reference Sans Serif" panose="020B0604030504040204" pitchFamily="34" charset="0"/>
            </a:endParaRPr>
          </a:p>
        </p:txBody>
      </p:sp>
      <p:sp>
        <p:nvSpPr>
          <p:cNvPr id="1077" name="Line 44"/>
          <p:cNvSpPr>
            <a:spLocks noChangeShapeType="1"/>
          </p:cNvSpPr>
          <p:nvPr/>
        </p:nvSpPr>
        <p:spPr bwMode="auto">
          <a:xfrm>
            <a:off x="3311525" y="2182813"/>
            <a:ext cx="103188" cy="101600"/>
          </a:xfrm>
          <a:prstGeom prst="line">
            <a:avLst/>
          </a:prstGeom>
          <a:noFill/>
          <a:ln w="19050">
            <a:solidFill>
              <a:srgbClr val="00FF00"/>
            </a:solidFill>
            <a:round/>
            <a:headEnd/>
            <a:tailEnd/>
          </a:ln>
        </p:spPr>
        <p:txBody>
          <a:bodyPr/>
          <a:lstStyle/>
          <a:p>
            <a:endParaRPr lang="en-AU">
              <a:latin typeface="MS Reference Sans Serif" panose="020B0604030504040204" pitchFamily="34" charset="0"/>
            </a:endParaRPr>
          </a:p>
        </p:txBody>
      </p:sp>
      <p:sp>
        <p:nvSpPr>
          <p:cNvPr id="1078" name="Line 45"/>
          <p:cNvSpPr>
            <a:spLocks noChangeShapeType="1"/>
          </p:cNvSpPr>
          <p:nvPr/>
        </p:nvSpPr>
        <p:spPr bwMode="auto">
          <a:xfrm flipV="1">
            <a:off x="3360738" y="2032000"/>
            <a:ext cx="103187" cy="204788"/>
          </a:xfrm>
          <a:prstGeom prst="line">
            <a:avLst/>
          </a:prstGeom>
          <a:noFill/>
          <a:ln w="19050">
            <a:solidFill>
              <a:srgbClr val="00FF00"/>
            </a:solidFill>
            <a:round/>
            <a:headEnd/>
            <a:tailEnd/>
          </a:ln>
        </p:spPr>
        <p:txBody>
          <a:bodyPr/>
          <a:lstStyle/>
          <a:p>
            <a:endParaRPr lang="en-AU">
              <a:latin typeface="MS Reference Sans Serif" panose="020B0604030504040204" pitchFamily="34" charset="0"/>
            </a:endParaRPr>
          </a:p>
        </p:txBody>
      </p:sp>
      <p:sp>
        <p:nvSpPr>
          <p:cNvPr id="1079" name="Rectangle 46"/>
          <p:cNvSpPr>
            <a:spLocks noChangeArrowheads="1"/>
          </p:cNvSpPr>
          <p:nvPr/>
        </p:nvSpPr>
        <p:spPr bwMode="auto">
          <a:xfrm>
            <a:off x="4435475" y="4705350"/>
            <a:ext cx="1228725" cy="228600"/>
          </a:xfrm>
          <a:prstGeom prst="rect">
            <a:avLst/>
          </a:prstGeom>
          <a:noFill/>
          <a:ln w="9525">
            <a:noFill/>
            <a:miter lim="800000"/>
            <a:headEnd/>
            <a:tailEnd/>
          </a:ln>
        </p:spPr>
        <p:txBody>
          <a:bodyPr/>
          <a:lstStyle/>
          <a:p>
            <a:endParaRPr lang="en-US">
              <a:latin typeface="MS Reference Sans Serif" panose="020B0604030504040204" pitchFamily="34" charset="0"/>
            </a:endParaRPr>
          </a:p>
        </p:txBody>
      </p:sp>
      <p:sp>
        <p:nvSpPr>
          <p:cNvPr id="1080" name="Rectangle 47"/>
          <p:cNvSpPr>
            <a:spLocks noChangeArrowheads="1"/>
          </p:cNvSpPr>
          <p:nvPr/>
        </p:nvSpPr>
        <p:spPr bwMode="auto">
          <a:xfrm>
            <a:off x="4500563" y="4749800"/>
            <a:ext cx="985837" cy="190500"/>
          </a:xfrm>
          <a:prstGeom prst="rect">
            <a:avLst/>
          </a:prstGeom>
          <a:noFill/>
          <a:ln w="9525">
            <a:noFill/>
            <a:miter lim="800000"/>
            <a:headEnd/>
            <a:tailEnd/>
          </a:ln>
        </p:spPr>
        <p:txBody>
          <a:bodyPr/>
          <a:lstStyle/>
          <a:p>
            <a:endParaRPr lang="en-US">
              <a:latin typeface="MS Reference Sans Serif" panose="020B0604030504040204" pitchFamily="34" charset="0"/>
            </a:endParaRPr>
          </a:p>
        </p:txBody>
      </p:sp>
      <p:sp>
        <p:nvSpPr>
          <p:cNvPr id="1082" name="Rectangle 49"/>
          <p:cNvSpPr>
            <a:spLocks noChangeArrowheads="1"/>
          </p:cNvSpPr>
          <p:nvPr/>
        </p:nvSpPr>
        <p:spPr bwMode="auto">
          <a:xfrm>
            <a:off x="4130675" y="4256088"/>
            <a:ext cx="1785938" cy="228600"/>
          </a:xfrm>
          <a:prstGeom prst="rect">
            <a:avLst/>
          </a:prstGeom>
          <a:noFill/>
          <a:ln w="9525">
            <a:noFill/>
            <a:miter lim="800000"/>
            <a:headEnd/>
            <a:tailEnd/>
          </a:ln>
        </p:spPr>
        <p:txBody>
          <a:bodyPr/>
          <a:lstStyle/>
          <a:p>
            <a:endParaRPr lang="en-US">
              <a:latin typeface="MS Reference Sans Serif" panose="020B0604030504040204" pitchFamily="34" charset="0"/>
            </a:endParaRPr>
          </a:p>
        </p:txBody>
      </p:sp>
      <p:sp>
        <p:nvSpPr>
          <p:cNvPr id="1083" name="Rectangle 50"/>
          <p:cNvSpPr>
            <a:spLocks noChangeArrowheads="1"/>
          </p:cNvSpPr>
          <p:nvPr/>
        </p:nvSpPr>
        <p:spPr bwMode="auto">
          <a:xfrm>
            <a:off x="4197350" y="4300538"/>
            <a:ext cx="1327150" cy="187325"/>
          </a:xfrm>
          <a:prstGeom prst="rect">
            <a:avLst/>
          </a:prstGeom>
          <a:noFill/>
          <a:ln w="9525">
            <a:noFill/>
            <a:miter lim="800000"/>
            <a:headEnd/>
            <a:tailEnd/>
          </a:ln>
        </p:spPr>
        <p:txBody>
          <a:bodyPr/>
          <a:lstStyle/>
          <a:p>
            <a:endParaRPr lang="en-US">
              <a:latin typeface="MS Reference Sans Serif" panose="020B0604030504040204" pitchFamily="34" charset="0"/>
            </a:endParaRPr>
          </a:p>
        </p:txBody>
      </p:sp>
      <p:sp>
        <p:nvSpPr>
          <p:cNvPr id="1084" name="Rectangle 51"/>
          <p:cNvSpPr>
            <a:spLocks noChangeArrowheads="1"/>
          </p:cNvSpPr>
          <p:nvPr/>
        </p:nvSpPr>
        <p:spPr bwMode="auto">
          <a:xfrm>
            <a:off x="4589463" y="2971800"/>
            <a:ext cx="4038600" cy="646331"/>
          </a:xfrm>
          <a:prstGeom prst="rect">
            <a:avLst/>
          </a:prstGeom>
          <a:noFill/>
          <a:ln w="9525">
            <a:noFill/>
            <a:miter lim="800000"/>
            <a:headEnd/>
            <a:tailEnd/>
          </a:ln>
        </p:spPr>
        <p:txBody>
          <a:bodyPr lIns="0" tIns="0" rIns="0" bIns="0">
            <a:spAutoFit/>
          </a:bodyPr>
          <a:lstStyle/>
          <a:p>
            <a:pPr eaLnBrk="0" hangingPunct="0"/>
            <a:r>
              <a:rPr lang="en-US" sz="1400" b="1" dirty="0">
                <a:solidFill>
                  <a:srgbClr val="FFCC00"/>
                </a:solidFill>
                <a:latin typeface="MS Reference Sans Serif" panose="020B0604030504040204" pitchFamily="34" charset="0"/>
              </a:rPr>
              <a:t>High levels of </a:t>
            </a:r>
            <a:r>
              <a:rPr lang="en-US" sz="1400" b="1" dirty="0" err="1" smtClean="0">
                <a:solidFill>
                  <a:srgbClr val="FFCC00"/>
                </a:solidFill>
                <a:latin typeface="MS Reference Sans Serif" panose="020B0604030504040204" pitchFamily="34" charset="0"/>
              </a:rPr>
              <a:t>chelators</a:t>
            </a:r>
            <a:r>
              <a:rPr lang="en-US" sz="1400" b="1" dirty="0" smtClean="0">
                <a:solidFill>
                  <a:srgbClr val="FFCC00"/>
                </a:solidFill>
                <a:latin typeface="MS Reference Sans Serif" panose="020B0604030504040204" pitchFamily="34" charset="0"/>
              </a:rPr>
              <a:t> (i.e. citrate, NA?) </a:t>
            </a:r>
            <a:r>
              <a:rPr lang="en-US" sz="1400" b="1" dirty="0">
                <a:solidFill>
                  <a:srgbClr val="FFCC00"/>
                </a:solidFill>
                <a:latin typeface="MS Reference Sans Serif" panose="020B0604030504040204" pitchFamily="34" charset="0"/>
              </a:rPr>
              <a:t>in xylem as metals are transported to vegetative </a:t>
            </a:r>
            <a:r>
              <a:rPr lang="en-US" sz="1400" b="1" dirty="0" smtClean="0">
                <a:solidFill>
                  <a:srgbClr val="FFCC00"/>
                </a:solidFill>
                <a:latin typeface="MS Reference Sans Serif" panose="020B0604030504040204" pitchFamily="34" charset="0"/>
              </a:rPr>
              <a:t>tissues</a:t>
            </a:r>
            <a:endParaRPr lang="en-US" sz="1400" b="1" dirty="0">
              <a:solidFill>
                <a:srgbClr val="FFCC00"/>
              </a:solidFill>
              <a:latin typeface="MS Reference Sans Serif" panose="020B0604030504040204" pitchFamily="34" charset="0"/>
            </a:endParaRPr>
          </a:p>
        </p:txBody>
      </p:sp>
      <p:sp>
        <p:nvSpPr>
          <p:cNvPr id="1085" name="Rectangle 52"/>
          <p:cNvSpPr>
            <a:spLocks noChangeArrowheads="1"/>
          </p:cNvSpPr>
          <p:nvPr/>
        </p:nvSpPr>
        <p:spPr bwMode="auto">
          <a:xfrm>
            <a:off x="5037138" y="2546350"/>
            <a:ext cx="1073150" cy="228600"/>
          </a:xfrm>
          <a:prstGeom prst="rect">
            <a:avLst/>
          </a:prstGeom>
          <a:noFill/>
          <a:ln w="9525">
            <a:noFill/>
            <a:miter lim="800000"/>
            <a:headEnd/>
            <a:tailEnd/>
          </a:ln>
        </p:spPr>
        <p:txBody>
          <a:bodyPr/>
          <a:lstStyle/>
          <a:p>
            <a:endParaRPr lang="en-US">
              <a:latin typeface="MS Reference Sans Serif" panose="020B0604030504040204" pitchFamily="34" charset="0"/>
            </a:endParaRPr>
          </a:p>
        </p:txBody>
      </p:sp>
      <p:sp>
        <p:nvSpPr>
          <p:cNvPr id="1086" name="Rectangle 53"/>
          <p:cNvSpPr>
            <a:spLocks noChangeArrowheads="1"/>
          </p:cNvSpPr>
          <p:nvPr/>
        </p:nvSpPr>
        <p:spPr bwMode="auto">
          <a:xfrm>
            <a:off x="3132138" y="3308350"/>
            <a:ext cx="720725" cy="188913"/>
          </a:xfrm>
          <a:prstGeom prst="rect">
            <a:avLst/>
          </a:prstGeom>
          <a:noFill/>
          <a:ln w="9525">
            <a:noFill/>
            <a:miter lim="800000"/>
            <a:headEnd/>
            <a:tailEnd/>
          </a:ln>
        </p:spPr>
        <p:txBody>
          <a:bodyPr/>
          <a:lstStyle/>
          <a:p>
            <a:endParaRPr lang="en-US">
              <a:latin typeface="MS Reference Sans Serif" panose="020B0604030504040204" pitchFamily="34" charset="0"/>
            </a:endParaRPr>
          </a:p>
        </p:txBody>
      </p:sp>
      <p:sp>
        <p:nvSpPr>
          <p:cNvPr id="1088" name="Rectangle 55"/>
          <p:cNvSpPr>
            <a:spLocks noChangeArrowheads="1"/>
          </p:cNvSpPr>
          <p:nvPr/>
        </p:nvSpPr>
        <p:spPr bwMode="auto">
          <a:xfrm>
            <a:off x="3873500" y="3806825"/>
            <a:ext cx="2300288" cy="231775"/>
          </a:xfrm>
          <a:prstGeom prst="rect">
            <a:avLst/>
          </a:prstGeom>
          <a:noFill/>
          <a:ln w="9525">
            <a:noFill/>
            <a:miter lim="800000"/>
            <a:headEnd/>
            <a:tailEnd/>
          </a:ln>
        </p:spPr>
        <p:txBody>
          <a:bodyPr/>
          <a:lstStyle/>
          <a:p>
            <a:endParaRPr lang="en-US">
              <a:latin typeface="MS Reference Sans Serif" panose="020B0604030504040204" pitchFamily="34" charset="0"/>
            </a:endParaRPr>
          </a:p>
        </p:txBody>
      </p:sp>
      <p:sp>
        <p:nvSpPr>
          <p:cNvPr id="1089" name="Rectangle 56"/>
          <p:cNvSpPr>
            <a:spLocks noChangeArrowheads="1"/>
          </p:cNvSpPr>
          <p:nvPr/>
        </p:nvSpPr>
        <p:spPr bwMode="auto">
          <a:xfrm>
            <a:off x="3941763" y="3851275"/>
            <a:ext cx="1763712" cy="192088"/>
          </a:xfrm>
          <a:prstGeom prst="rect">
            <a:avLst/>
          </a:prstGeom>
          <a:noFill/>
          <a:ln w="9525">
            <a:noFill/>
            <a:miter lim="800000"/>
            <a:headEnd/>
            <a:tailEnd/>
          </a:ln>
        </p:spPr>
        <p:txBody>
          <a:bodyPr/>
          <a:lstStyle/>
          <a:p>
            <a:endParaRPr lang="en-US">
              <a:latin typeface="MS Reference Sans Serif" panose="020B0604030504040204" pitchFamily="34" charset="0"/>
            </a:endParaRPr>
          </a:p>
        </p:txBody>
      </p:sp>
      <p:sp>
        <p:nvSpPr>
          <p:cNvPr id="1090" name="Rectangle 57"/>
          <p:cNvSpPr>
            <a:spLocks noChangeArrowheads="1"/>
          </p:cNvSpPr>
          <p:nvPr/>
        </p:nvSpPr>
        <p:spPr bwMode="auto">
          <a:xfrm>
            <a:off x="215105" y="3978295"/>
            <a:ext cx="2613027" cy="1508105"/>
          </a:xfrm>
          <a:prstGeom prst="rect">
            <a:avLst/>
          </a:prstGeom>
          <a:noFill/>
          <a:ln w="9525">
            <a:noFill/>
            <a:miter lim="800000"/>
            <a:headEnd/>
            <a:tailEnd/>
          </a:ln>
        </p:spPr>
        <p:txBody>
          <a:bodyPr wrap="square" lIns="0" tIns="0" rIns="0" bIns="0">
            <a:spAutoFit/>
          </a:bodyPr>
          <a:lstStyle/>
          <a:p>
            <a:pPr eaLnBrk="0" hangingPunct="0"/>
            <a:r>
              <a:rPr lang="en-US" sz="1400" b="1" dirty="0">
                <a:solidFill>
                  <a:srgbClr val="FFCC00"/>
                </a:solidFill>
                <a:latin typeface="MS Reference Sans Serif" panose="020B0604030504040204" pitchFamily="34" charset="0"/>
              </a:rPr>
              <a:t>Efficient loading of metals from vegetative tissue to phloem for translocation from to seed; high levels of </a:t>
            </a:r>
            <a:r>
              <a:rPr lang="en-US" sz="1400" b="1" dirty="0" err="1">
                <a:solidFill>
                  <a:srgbClr val="FFCC00"/>
                </a:solidFill>
                <a:latin typeface="MS Reference Sans Serif" panose="020B0604030504040204" pitchFamily="34" charset="0"/>
              </a:rPr>
              <a:t>chelators</a:t>
            </a:r>
            <a:r>
              <a:rPr lang="en-US" sz="1400" b="1" dirty="0">
                <a:solidFill>
                  <a:srgbClr val="FFCC00"/>
                </a:solidFill>
                <a:latin typeface="MS Reference Sans Serif" panose="020B0604030504040204" pitchFamily="34" charset="0"/>
              </a:rPr>
              <a:t> (</a:t>
            </a:r>
            <a:r>
              <a:rPr lang="en-US" sz="1400" b="1" dirty="0" err="1">
                <a:solidFill>
                  <a:srgbClr val="FFCC00"/>
                </a:solidFill>
                <a:latin typeface="MS Reference Sans Serif" panose="020B0604030504040204" pitchFamily="34" charset="0"/>
              </a:rPr>
              <a:t>eg</a:t>
            </a:r>
            <a:r>
              <a:rPr lang="en-US" sz="1400" b="1" dirty="0">
                <a:solidFill>
                  <a:srgbClr val="FFCC00"/>
                </a:solidFill>
                <a:latin typeface="MS Reference Sans Serif" panose="020B0604030504040204" pitchFamily="34" charset="0"/>
              </a:rPr>
              <a:t> </a:t>
            </a:r>
            <a:r>
              <a:rPr lang="en-US" sz="1400" b="1" dirty="0" err="1" smtClean="0">
                <a:solidFill>
                  <a:srgbClr val="FFCC00"/>
                </a:solidFill>
                <a:latin typeface="MS Reference Sans Serif" panose="020B0604030504040204" pitchFamily="34" charset="0"/>
              </a:rPr>
              <a:t>nicotianamine</a:t>
            </a:r>
            <a:r>
              <a:rPr lang="en-US" sz="1400" b="1" dirty="0" smtClean="0">
                <a:solidFill>
                  <a:srgbClr val="FFCC00"/>
                </a:solidFill>
                <a:latin typeface="MS Reference Sans Serif" panose="020B0604030504040204" pitchFamily="34" charset="0"/>
              </a:rPr>
              <a:t>, glutathione, </a:t>
            </a:r>
            <a:r>
              <a:rPr lang="en-US" sz="1400" b="1" dirty="0" err="1" smtClean="0">
                <a:solidFill>
                  <a:srgbClr val="FFCC00"/>
                </a:solidFill>
                <a:latin typeface="MS Reference Sans Serif" panose="020B0604030504040204" pitchFamily="34" charset="0"/>
              </a:rPr>
              <a:t>cysteine</a:t>
            </a:r>
            <a:r>
              <a:rPr lang="en-US" sz="1400" b="1" dirty="0" smtClean="0">
                <a:solidFill>
                  <a:srgbClr val="FFCC00"/>
                </a:solidFill>
                <a:latin typeface="MS Reference Sans Serif" panose="020B0604030504040204" pitchFamily="34" charset="0"/>
              </a:rPr>
              <a:t>, </a:t>
            </a:r>
            <a:r>
              <a:rPr lang="en-US" sz="1400" b="1" dirty="0" err="1" smtClean="0">
                <a:solidFill>
                  <a:srgbClr val="FFCC00"/>
                </a:solidFill>
                <a:latin typeface="MS Reference Sans Serif" panose="020B0604030504040204" pitchFamily="34" charset="0"/>
              </a:rPr>
              <a:t>histidine</a:t>
            </a:r>
            <a:r>
              <a:rPr lang="en-US" sz="1400" b="1" dirty="0" smtClean="0">
                <a:solidFill>
                  <a:srgbClr val="FFCC00"/>
                </a:solidFill>
                <a:latin typeface="MS Reference Sans Serif" panose="020B0604030504040204" pitchFamily="34" charset="0"/>
              </a:rPr>
              <a:t>) </a:t>
            </a:r>
            <a:r>
              <a:rPr lang="en-US" sz="1400" b="1" dirty="0">
                <a:solidFill>
                  <a:srgbClr val="FFCC00"/>
                </a:solidFill>
                <a:latin typeface="MS Reference Sans Serif" panose="020B0604030504040204" pitchFamily="34" charset="0"/>
              </a:rPr>
              <a:t>in phloem</a:t>
            </a:r>
          </a:p>
        </p:txBody>
      </p:sp>
      <p:sp>
        <p:nvSpPr>
          <p:cNvPr id="1091" name="Rectangle 58"/>
          <p:cNvSpPr>
            <a:spLocks noChangeArrowheads="1"/>
          </p:cNvSpPr>
          <p:nvPr/>
        </p:nvSpPr>
        <p:spPr bwMode="auto">
          <a:xfrm>
            <a:off x="3414713" y="5054600"/>
            <a:ext cx="1433512" cy="227013"/>
          </a:xfrm>
          <a:prstGeom prst="rect">
            <a:avLst/>
          </a:prstGeom>
          <a:noFill/>
          <a:ln w="9525">
            <a:noFill/>
            <a:miter lim="800000"/>
            <a:headEnd/>
            <a:tailEnd/>
          </a:ln>
        </p:spPr>
        <p:txBody>
          <a:bodyPr/>
          <a:lstStyle/>
          <a:p>
            <a:endParaRPr lang="en-US">
              <a:latin typeface="MS Reference Sans Serif" panose="020B0604030504040204" pitchFamily="34" charset="0"/>
            </a:endParaRPr>
          </a:p>
        </p:txBody>
      </p:sp>
      <p:sp>
        <p:nvSpPr>
          <p:cNvPr id="1092" name="Rectangle 59"/>
          <p:cNvSpPr>
            <a:spLocks noChangeArrowheads="1"/>
          </p:cNvSpPr>
          <p:nvPr/>
        </p:nvSpPr>
        <p:spPr bwMode="auto">
          <a:xfrm>
            <a:off x="3481388" y="5097463"/>
            <a:ext cx="336550" cy="192087"/>
          </a:xfrm>
          <a:prstGeom prst="rect">
            <a:avLst/>
          </a:prstGeom>
          <a:noFill/>
          <a:ln w="9525">
            <a:noFill/>
            <a:miter lim="800000"/>
            <a:headEnd/>
            <a:tailEnd/>
          </a:ln>
        </p:spPr>
        <p:txBody>
          <a:bodyPr/>
          <a:lstStyle/>
          <a:p>
            <a:endParaRPr lang="en-US">
              <a:latin typeface="MS Reference Sans Serif" panose="020B0604030504040204" pitchFamily="34" charset="0"/>
            </a:endParaRPr>
          </a:p>
        </p:txBody>
      </p:sp>
      <p:sp>
        <p:nvSpPr>
          <p:cNvPr id="1094" name="Rectangle 61"/>
          <p:cNvSpPr>
            <a:spLocks noChangeArrowheads="1"/>
          </p:cNvSpPr>
          <p:nvPr/>
        </p:nvSpPr>
        <p:spPr bwMode="auto">
          <a:xfrm>
            <a:off x="3746500" y="5097463"/>
            <a:ext cx="530225" cy="192087"/>
          </a:xfrm>
          <a:prstGeom prst="rect">
            <a:avLst/>
          </a:prstGeom>
          <a:noFill/>
          <a:ln w="9525">
            <a:noFill/>
            <a:miter lim="800000"/>
            <a:headEnd/>
            <a:tailEnd/>
          </a:ln>
        </p:spPr>
        <p:txBody>
          <a:bodyPr/>
          <a:lstStyle/>
          <a:p>
            <a:endParaRPr lang="en-US">
              <a:latin typeface="MS Reference Sans Serif" panose="020B0604030504040204" pitchFamily="34" charset="0"/>
            </a:endParaRPr>
          </a:p>
        </p:txBody>
      </p:sp>
      <p:sp>
        <p:nvSpPr>
          <p:cNvPr id="1095" name="Rectangle 62"/>
          <p:cNvSpPr>
            <a:spLocks noChangeArrowheads="1"/>
          </p:cNvSpPr>
          <p:nvPr/>
        </p:nvSpPr>
        <p:spPr bwMode="auto">
          <a:xfrm>
            <a:off x="3463925" y="5299075"/>
            <a:ext cx="768350" cy="233363"/>
          </a:xfrm>
          <a:prstGeom prst="rect">
            <a:avLst/>
          </a:prstGeom>
          <a:noFill/>
          <a:ln w="9525">
            <a:noFill/>
            <a:miter lim="800000"/>
            <a:headEnd/>
            <a:tailEnd/>
          </a:ln>
        </p:spPr>
        <p:txBody>
          <a:bodyPr/>
          <a:lstStyle/>
          <a:p>
            <a:endParaRPr lang="en-US">
              <a:latin typeface="MS Reference Sans Serif" panose="020B0604030504040204" pitchFamily="34" charset="0"/>
            </a:endParaRPr>
          </a:p>
        </p:txBody>
      </p:sp>
      <p:sp>
        <p:nvSpPr>
          <p:cNvPr id="1096" name="Rectangle 63"/>
          <p:cNvSpPr>
            <a:spLocks noChangeArrowheads="1"/>
          </p:cNvSpPr>
          <p:nvPr/>
        </p:nvSpPr>
        <p:spPr bwMode="auto">
          <a:xfrm>
            <a:off x="3532188" y="5348288"/>
            <a:ext cx="577850" cy="185737"/>
          </a:xfrm>
          <a:prstGeom prst="rect">
            <a:avLst/>
          </a:prstGeom>
          <a:noFill/>
          <a:ln w="9525">
            <a:noFill/>
            <a:miter lim="800000"/>
            <a:headEnd/>
            <a:tailEnd/>
          </a:ln>
        </p:spPr>
        <p:txBody>
          <a:bodyPr/>
          <a:lstStyle/>
          <a:p>
            <a:endParaRPr lang="en-US">
              <a:latin typeface="MS Reference Sans Serif" panose="020B0604030504040204" pitchFamily="34" charset="0"/>
            </a:endParaRPr>
          </a:p>
        </p:txBody>
      </p:sp>
      <p:graphicFrame>
        <p:nvGraphicFramePr>
          <p:cNvPr id="1027" name="Object 65"/>
          <p:cNvGraphicFramePr>
            <a:graphicFrameLocks/>
          </p:cNvGraphicFramePr>
          <p:nvPr>
            <p:extLst>
              <p:ext uri="{D42A27DB-BD31-4B8C-83A1-F6EECF244321}">
                <p14:modId xmlns:p14="http://schemas.microsoft.com/office/powerpoint/2010/main" val="3768247305"/>
              </p:ext>
            </p:extLst>
          </p:nvPr>
        </p:nvGraphicFramePr>
        <p:xfrm>
          <a:off x="3189288" y="838200"/>
          <a:ext cx="762000" cy="1524000"/>
        </p:xfrm>
        <a:graphic>
          <a:graphicData uri="http://schemas.openxmlformats.org/presentationml/2006/ole">
            <mc:AlternateContent xmlns:mc="http://schemas.openxmlformats.org/markup-compatibility/2006">
              <mc:Choice xmlns:v="urn:schemas-microsoft-com:vml" Requires="v">
                <p:oleObj spid="_x0000_s6400" name="CorelDRAW 6.0" r:id="rId4" imgW="615600" imgH="1022040" progId="">
                  <p:embed/>
                </p:oleObj>
              </mc:Choice>
              <mc:Fallback>
                <p:oleObj name="CorelDRAW 6.0" r:id="rId4" imgW="615600" imgH="102204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9288" y="838200"/>
                        <a:ext cx="762000" cy="15240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98" name="Rectangle 66"/>
          <p:cNvSpPr>
            <a:spLocks noChangeArrowheads="1"/>
          </p:cNvSpPr>
          <p:nvPr/>
        </p:nvSpPr>
        <p:spPr bwMode="auto">
          <a:xfrm>
            <a:off x="3570288" y="762000"/>
            <a:ext cx="457200" cy="1600200"/>
          </a:xfrm>
          <a:prstGeom prst="rect">
            <a:avLst/>
          </a:prstGeom>
          <a:solidFill>
            <a:schemeClr val="tx1"/>
          </a:solidFill>
          <a:ln w="9525">
            <a:noFill/>
            <a:miter lim="800000"/>
            <a:headEnd/>
            <a:tailEnd/>
          </a:ln>
        </p:spPr>
        <p:txBody>
          <a:bodyPr wrap="none" anchor="ctr"/>
          <a:lstStyle/>
          <a:p>
            <a:endParaRPr lang="en-US">
              <a:latin typeface="MS Reference Sans Serif" panose="020B0604030504040204" pitchFamily="34" charset="0"/>
            </a:endParaRPr>
          </a:p>
        </p:txBody>
      </p:sp>
      <p:sp>
        <p:nvSpPr>
          <p:cNvPr id="1099" name="Line 67"/>
          <p:cNvSpPr>
            <a:spLocks noChangeShapeType="1"/>
          </p:cNvSpPr>
          <p:nvPr/>
        </p:nvSpPr>
        <p:spPr bwMode="auto">
          <a:xfrm flipH="1">
            <a:off x="3341688" y="2286000"/>
            <a:ext cx="1587" cy="3016250"/>
          </a:xfrm>
          <a:prstGeom prst="line">
            <a:avLst/>
          </a:prstGeom>
          <a:noFill/>
          <a:ln w="25400">
            <a:solidFill>
              <a:srgbClr val="00FF00"/>
            </a:solidFill>
            <a:round/>
            <a:headEnd/>
            <a:tailEnd/>
          </a:ln>
        </p:spPr>
        <p:txBody>
          <a:bodyPr/>
          <a:lstStyle/>
          <a:p>
            <a:endParaRPr lang="en-AU">
              <a:latin typeface="MS Reference Sans Serif" panose="020B0604030504040204" pitchFamily="34" charset="0"/>
            </a:endParaRPr>
          </a:p>
        </p:txBody>
      </p:sp>
      <p:sp>
        <p:nvSpPr>
          <p:cNvPr id="1100" name="Rectangle 68"/>
          <p:cNvSpPr>
            <a:spLocks noChangeArrowheads="1"/>
          </p:cNvSpPr>
          <p:nvPr/>
        </p:nvSpPr>
        <p:spPr bwMode="auto">
          <a:xfrm>
            <a:off x="4572000" y="953869"/>
            <a:ext cx="4419600" cy="646331"/>
          </a:xfrm>
          <a:prstGeom prst="rect">
            <a:avLst/>
          </a:prstGeom>
          <a:noFill/>
          <a:ln w="9525">
            <a:noFill/>
            <a:miter lim="800000"/>
            <a:headEnd/>
            <a:tailEnd/>
          </a:ln>
        </p:spPr>
        <p:txBody>
          <a:bodyPr wrap="square" lIns="0" tIns="0" rIns="0" bIns="0">
            <a:spAutoFit/>
          </a:bodyPr>
          <a:lstStyle/>
          <a:p>
            <a:pPr eaLnBrk="0" hangingPunct="0"/>
            <a:r>
              <a:rPr lang="en-US" sz="1400" b="1" dirty="0" smtClean="0">
                <a:solidFill>
                  <a:srgbClr val="FFCC00"/>
                </a:solidFill>
                <a:latin typeface="MS Reference Sans Serif" panose="020B0604030504040204" pitchFamily="34" charset="0"/>
              </a:rPr>
              <a:t>In seed, more mobile metal chelators (i.e. NA) in pathway to endosperm that leads to less storage  in vacuoles </a:t>
            </a:r>
            <a:endParaRPr lang="en-US" sz="1400" b="1" dirty="0">
              <a:solidFill>
                <a:srgbClr val="FFCC00"/>
              </a:solidFill>
              <a:latin typeface="MS Reference Sans Serif" panose="020B0604030504040204" pitchFamily="34" charset="0"/>
            </a:endParaRPr>
          </a:p>
        </p:txBody>
      </p:sp>
      <p:sp>
        <p:nvSpPr>
          <p:cNvPr id="1167" name="Rectangle 6"/>
          <p:cNvSpPr>
            <a:spLocks noChangeArrowheads="1"/>
          </p:cNvSpPr>
          <p:nvPr/>
        </p:nvSpPr>
        <p:spPr bwMode="auto">
          <a:xfrm>
            <a:off x="4114800" y="6059269"/>
            <a:ext cx="4343400" cy="646331"/>
          </a:xfrm>
          <a:prstGeom prst="rect">
            <a:avLst/>
          </a:prstGeom>
          <a:noFill/>
          <a:ln w="9525">
            <a:noFill/>
            <a:miter lim="800000"/>
            <a:headEnd/>
            <a:tailEnd/>
          </a:ln>
        </p:spPr>
        <p:txBody>
          <a:bodyPr wrap="square" lIns="0" tIns="0" rIns="0" bIns="0">
            <a:spAutoFit/>
          </a:bodyPr>
          <a:lstStyle/>
          <a:p>
            <a:pPr eaLnBrk="0" hangingPunct="0"/>
            <a:r>
              <a:rPr lang="en-US" sz="1400" b="1" dirty="0">
                <a:solidFill>
                  <a:srgbClr val="FFCC00"/>
                </a:solidFill>
                <a:latin typeface="MS Reference Sans Serif" panose="020B0604030504040204" pitchFamily="34" charset="0"/>
              </a:rPr>
              <a:t>Large root </a:t>
            </a:r>
            <a:r>
              <a:rPr lang="en-US" sz="1400" b="1" dirty="0" smtClean="0">
                <a:solidFill>
                  <a:srgbClr val="FFCC00"/>
                </a:solidFill>
                <a:latin typeface="MS Reference Sans Serif" panose="020B0604030504040204" pitchFamily="34" charset="0"/>
              </a:rPr>
              <a:t>system. More research required on the role of root morphology, exudation and microorganisms on metal uptake</a:t>
            </a:r>
            <a:endParaRPr lang="en-US" sz="1400" b="1" dirty="0">
              <a:solidFill>
                <a:srgbClr val="FFCC00"/>
              </a:solidFill>
              <a:latin typeface="MS Reference Sans Serif" panose="020B0604030504040204" pitchFamily="34" charset="0"/>
            </a:endParaRPr>
          </a:p>
        </p:txBody>
      </p:sp>
      <p:sp>
        <p:nvSpPr>
          <p:cNvPr id="1168" name="Rectangle 6"/>
          <p:cNvSpPr>
            <a:spLocks noChangeArrowheads="1"/>
          </p:cNvSpPr>
          <p:nvPr/>
        </p:nvSpPr>
        <p:spPr bwMode="auto">
          <a:xfrm>
            <a:off x="228600" y="6007100"/>
            <a:ext cx="3505200" cy="969496"/>
          </a:xfrm>
          <a:prstGeom prst="rect">
            <a:avLst/>
          </a:prstGeom>
          <a:noFill/>
          <a:ln w="9525">
            <a:noFill/>
            <a:miter lim="800000"/>
            <a:headEnd/>
            <a:tailEnd/>
          </a:ln>
        </p:spPr>
        <p:txBody>
          <a:bodyPr lIns="0" tIns="0" rIns="0" bIns="0">
            <a:spAutoFit/>
          </a:bodyPr>
          <a:lstStyle/>
          <a:p>
            <a:pPr eaLnBrk="0" hangingPunct="0"/>
            <a:r>
              <a:rPr lang="en-US" sz="1400" b="1" dirty="0" smtClean="0">
                <a:solidFill>
                  <a:srgbClr val="FFCC00"/>
                </a:solidFill>
                <a:latin typeface="MS Reference Sans Serif" panose="020B0604030504040204" pitchFamily="34" charset="0"/>
              </a:rPr>
              <a:t>Increased release of </a:t>
            </a:r>
            <a:r>
              <a:rPr lang="en-US" sz="1400" b="1" dirty="0" err="1" smtClean="0">
                <a:solidFill>
                  <a:srgbClr val="FFCC00"/>
                </a:solidFill>
                <a:latin typeface="MS Reference Sans Serif" panose="020B0604030504040204" pitchFamily="34" charset="0"/>
              </a:rPr>
              <a:t>phytosiderophores</a:t>
            </a:r>
            <a:r>
              <a:rPr lang="en-US" sz="1400" b="1" dirty="0" smtClean="0">
                <a:solidFill>
                  <a:srgbClr val="FFCC00"/>
                </a:solidFill>
                <a:latin typeface="MS Reference Sans Serif" panose="020B0604030504040204" pitchFamily="34" charset="0"/>
              </a:rPr>
              <a:t> that leads to greater metal uptake</a:t>
            </a:r>
            <a:endParaRPr lang="en-US" sz="1400" b="1" dirty="0">
              <a:solidFill>
                <a:srgbClr val="FFCC00"/>
              </a:solidFill>
              <a:latin typeface="MS Reference Sans Serif" panose="020B0604030504040204" pitchFamily="34" charset="0"/>
            </a:endParaRPr>
          </a:p>
          <a:p>
            <a:pPr eaLnBrk="0" hangingPunct="0"/>
            <a:endParaRPr lang="en-US" sz="1400" b="1" dirty="0">
              <a:solidFill>
                <a:srgbClr val="FFCC00"/>
              </a:solidFill>
              <a:latin typeface="MS Reference Sans Serif" panose="020B0604030504040204" pitchFamily="34" charset="0"/>
            </a:endParaRPr>
          </a:p>
        </p:txBody>
      </p:sp>
      <p:sp>
        <p:nvSpPr>
          <p:cNvPr id="1169" name="Rectangle 57"/>
          <p:cNvSpPr>
            <a:spLocks noChangeArrowheads="1"/>
          </p:cNvSpPr>
          <p:nvPr/>
        </p:nvSpPr>
        <p:spPr bwMode="auto">
          <a:xfrm>
            <a:off x="228600" y="2441138"/>
            <a:ext cx="2535238" cy="1292662"/>
          </a:xfrm>
          <a:prstGeom prst="rect">
            <a:avLst/>
          </a:prstGeom>
          <a:noFill/>
          <a:ln w="9525">
            <a:noFill/>
            <a:miter lim="800000"/>
            <a:headEnd/>
            <a:tailEnd/>
          </a:ln>
        </p:spPr>
        <p:txBody>
          <a:bodyPr wrap="square" lIns="0" tIns="0" rIns="0" bIns="0">
            <a:spAutoFit/>
          </a:bodyPr>
          <a:lstStyle/>
          <a:p>
            <a:pPr eaLnBrk="0" hangingPunct="0"/>
            <a:r>
              <a:rPr lang="en-US" sz="1400" b="1" dirty="0">
                <a:solidFill>
                  <a:srgbClr val="FFCC00"/>
                </a:solidFill>
                <a:latin typeface="MS Reference Sans Serif" panose="020B0604030504040204" pitchFamily="34" charset="0"/>
              </a:rPr>
              <a:t>High levels of solute (</a:t>
            </a:r>
            <a:r>
              <a:rPr lang="en-US" sz="1400" b="1" dirty="0" err="1">
                <a:solidFill>
                  <a:srgbClr val="FFCC00"/>
                </a:solidFill>
                <a:latin typeface="MS Reference Sans Serif" panose="020B0604030504040204" pitchFamily="34" charset="0"/>
              </a:rPr>
              <a:t>eg</a:t>
            </a:r>
            <a:r>
              <a:rPr lang="en-US" sz="1400" b="1" dirty="0">
                <a:solidFill>
                  <a:srgbClr val="FFCC00"/>
                </a:solidFill>
                <a:latin typeface="MS Reference Sans Serif" panose="020B0604030504040204" pitchFamily="34" charset="0"/>
              </a:rPr>
              <a:t> sucrose, </a:t>
            </a:r>
            <a:r>
              <a:rPr lang="en-US" sz="1400" b="1" dirty="0" smtClean="0">
                <a:solidFill>
                  <a:srgbClr val="FFCC00"/>
                </a:solidFill>
                <a:latin typeface="MS Reference Sans Serif" panose="020B0604030504040204" pitchFamily="34" charset="0"/>
              </a:rPr>
              <a:t>K) in phloem that lead to higher phloem transport rates and more metal being transported to the grain</a:t>
            </a:r>
            <a:endParaRPr lang="en-US" sz="1400" b="1" dirty="0">
              <a:solidFill>
                <a:srgbClr val="FFCC00"/>
              </a:solidFill>
              <a:latin typeface="MS Reference Sans Serif" panose="020B0604030504040204" pitchFamily="34" charset="0"/>
            </a:endParaRPr>
          </a:p>
        </p:txBody>
      </p:sp>
      <p:sp>
        <p:nvSpPr>
          <p:cNvPr id="74" name="Rectangle 6"/>
          <p:cNvSpPr>
            <a:spLocks noChangeArrowheads="1"/>
          </p:cNvSpPr>
          <p:nvPr/>
        </p:nvSpPr>
        <p:spPr bwMode="auto">
          <a:xfrm>
            <a:off x="4726320" y="4157663"/>
            <a:ext cx="4191000" cy="861774"/>
          </a:xfrm>
          <a:prstGeom prst="rect">
            <a:avLst/>
          </a:prstGeom>
          <a:noFill/>
          <a:ln w="9525">
            <a:noFill/>
            <a:miter lim="800000"/>
            <a:headEnd/>
            <a:tailEnd/>
          </a:ln>
        </p:spPr>
        <p:txBody>
          <a:bodyPr wrap="square" lIns="0" tIns="0" rIns="0" bIns="0">
            <a:spAutoFit/>
          </a:bodyPr>
          <a:lstStyle/>
          <a:p>
            <a:pPr eaLnBrk="0" hangingPunct="0"/>
            <a:r>
              <a:rPr lang="en-US" sz="1400" b="1" dirty="0" smtClean="0">
                <a:solidFill>
                  <a:srgbClr val="FFCC00"/>
                </a:solidFill>
                <a:latin typeface="MS Reference Sans Serif" panose="020B0604030504040204" pitchFamily="34" charset="0"/>
              </a:rPr>
              <a:t>Increased uptake of metal into phloem at the root/shoot interface. In barley, phloem at this zone supplies young leaf tissue and possibly seed</a:t>
            </a:r>
            <a:endParaRPr lang="en-US" sz="1400" b="1" dirty="0">
              <a:solidFill>
                <a:srgbClr val="FFCC00"/>
              </a:solidFill>
              <a:latin typeface="MS Reference Sans Serif" panose="020B0604030504040204" pitchFamily="34" charset="0"/>
            </a:endParaRPr>
          </a:p>
        </p:txBody>
      </p:sp>
      <p:cxnSp>
        <p:nvCxnSpPr>
          <p:cNvPr id="76" name="Straight Arrow Connector 75"/>
          <p:cNvCxnSpPr>
            <a:stCxn id="1080" idx="1"/>
          </p:cNvCxnSpPr>
          <p:nvPr/>
        </p:nvCxnSpPr>
        <p:spPr>
          <a:xfrm rot="10800000" flipV="1">
            <a:off x="3657601" y="4845050"/>
            <a:ext cx="842963" cy="56515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rot="10800000">
            <a:off x="3810000" y="5562600"/>
            <a:ext cx="1143000"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81" name="Rectangle 6"/>
          <p:cNvSpPr>
            <a:spLocks noChangeArrowheads="1"/>
          </p:cNvSpPr>
          <p:nvPr/>
        </p:nvSpPr>
        <p:spPr bwMode="auto">
          <a:xfrm>
            <a:off x="5181600" y="5259169"/>
            <a:ext cx="3962400" cy="646331"/>
          </a:xfrm>
          <a:prstGeom prst="rect">
            <a:avLst/>
          </a:prstGeom>
          <a:noFill/>
          <a:ln w="9525">
            <a:noFill/>
            <a:miter lim="800000"/>
            <a:headEnd/>
            <a:tailEnd/>
          </a:ln>
        </p:spPr>
        <p:txBody>
          <a:bodyPr wrap="square" lIns="0" tIns="0" rIns="0" bIns="0">
            <a:spAutoFit/>
          </a:bodyPr>
          <a:lstStyle/>
          <a:p>
            <a:pPr eaLnBrk="0" hangingPunct="0"/>
            <a:r>
              <a:rPr lang="en-US" sz="1400" b="1" dirty="0" smtClean="0">
                <a:solidFill>
                  <a:srgbClr val="FFCC00"/>
                </a:solidFill>
                <a:latin typeface="MS Reference Sans Serif" panose="020B0604030504040204" pitchFamily="34" charset="0"/>
              </a:rPr>
              <a:t>Enhanced efflux of metal from xylem parenchyma into the xylem. Possibly linked to high expression of citrate </a:t>
            </a:r>
            <a:r>
              <a:rPr lang="en-US" sz="1400" b="1" dirty="0" err="1" smtClean="0">
                <a:solidFill>
                  <a:srgbClr val="FFCC00"/>
                </a:solidFill>
                <a:latin typeface="MS Reference Sans Serif" panose="020B0604030504040204" pitchFamily="34" charset="0"/>
              </a:rPr>
              <a:t>effluxer</a:t>
            </a:r>
            <a:endParaRPr lang="en-US" sz="1400" b="1" dirty="0">
              <a:solidFill>
                <a:srgbClr val="FFCC00"/>
              </a:solidFill>
              <a:latin typeface="MS Reference Sans Serif" panose="020B0604030504040204" pitchFamily="34" charset="0"/>
            </a:endParaRPr>
          </a:p>
        </p:txBody>
      </p:sp>
      <p:cxnSp>
        <p:nvCxnSpPr>
          <p:cNvPr id="82" name="Straight Arrow Connector 81"/>
          <p:cNvCxnSpPr/>
          <p:nvPr/>
        </p:nvCxnSpPr>
        <p:spPr>
          <a:xfrm rot="10800000" flipV="1">
            <a:off x="3581400" y="3352800"/>
            <a:ext cx="914400" cy="2286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rot="10800000">
            <a:off x="3505200" y="2438400"/>
            <a:ext cx="990600"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85" name="Rectangle 51"/>
          <p:cNvSpPr>
            <a:spLocks noChangeArrowheads="1"/>
          </p:cNvSpPr>
          <p:nvPr/>
        </p:nvSpPr>
        <p:spPr bwMode="auto">
          <a:xfrm>
            <a:off x="4608248" y="2134394"/>
            <a:ext cx="4038600" cy="430887"/>
          </a:xfrm>
          <a:prstGeom prst="rect">
            <a:avLst/>
          </a:prstGeom>
          <a:noFill/>
          <a:ln w="9525">
            <a:noFill/>
            <a:miter lim="800000"/>
            <a:headEnd/>
            <a:tailEnd/>
          </a:ln>
        </p:spPr>
        <p:txBody>
          <a:bodyPr lIns="0" tIns="0" rIns="0" bIns="0">
            <a:spAutoFit/>
          </a:bodyPr>
          <a:lstStyle/>
          <a:p>
            <a:pPr eaLnBrk="0" hangingPunct="0"/>
            <a:r>
              <a:rPr lang="en-US" sz="1400" b="1" dirty="0" smtClean="0">
                <a:solidFill>
                  <a:srgbClr val="FFCC00"/>
                </a:solidFill>
                <a:latin typeface="MS Reference Sans Serif" panose="020B0604030504040204" pitchFamily="34" charset="0"/>
              </a:rPr>
              <a:t>More transfer cells between xylem and phloem at xylem discontinuity</a:t>
            </a:r>
            <a:endParaRPr lang="en-US" sz="1400" b="1" dirty="0">
              <a:solidFill>
                <a:srgbClr val="FFCC00"/>
              </a:solidFill>
              <a:latin typeface="MS Reference Sans Serif" panose="020B0604030504040204" pitchFamily="34" charset="0"/>
            </a:endParaRPr>
          </a:p>
        </p:txBody>
      </p:sp>
      <p:cxnSp>
        <p:nvCxnSpPr>
          <p:cNvPr id="86" name="Straight Arrow Connector 85"/>
          <p:cNvCxnSpPr/>
          <p:nvPr/>
        </p:nvCxnSpPr>
        <p:spPr>
          <a:xfrm flipV="1">
            <a:off x="2286000" y="5715000"/>
            <a:ext cx="685800" cy="3810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90" name="Rectangle 57"/>
          <p:cNvSpPr>
            <a:spLocks noChangeArrowheads="1"/>
          </p:cNvSpPr>
          <p:nvPr/>
        </p:nvSpPr>
        <p:spPr bwMode="auto">
          <a:xfrm>
            <a:off x="228599" y="914400"/>
            <a:ext cx="2614613" cy="1292662"/>
          </a:xfrm>
          <a:prstGeom prst="rect">
            <a:avLst/>
          </a:prstGeom>
          <a:noFill/>
          <a:ln w="9525">
            <a:noFill/>
            <a:miter lim="800000"/>
            <a:headEnd/>
            <a:tailEnd/>
          </a:ln>
        </p:spPr>
        <p:txBody>
          <a:bodyPr wrap="square" lIns="0" tIns="0" rIns="0" bIns="0">
            <a:spAutoFit/>
          </a:bodyPr>
          <a:lstStyle/>
          <a:p>
            <a:pPr eaLnBrk="0" hangingPunct="0"/>
            <a:r>
              <a:rPr lang="en-US" sz="1400" b="1" dirty="0">
                <a:solidFill>
                  <a:srgbClr val="FFCC00"/>
                </a:solidFill>
                <a:latin typeface="MS Reference Sans Serif" panose="020B0604030504040204" pitchFamily="34" charset="0"/>
              </a:rPr>
              <a:t>High levels of </a:t>
            </a:r>
            <a:r>
              <a:rPr lang="en-US" sz="1400" b="1" dirty="0" smtClean="0">
                <a:solidFill>
                  <a:srgbClr val="FFCC00"/>
                </a:solidFill>
                <a:latin typeface="MS Reference Sans Serif" panose="020B0604030504040204" pitchFamily="34" charset="0"/>
              </a:rPr>
              <a:t>metal unloading immediately after </a:t>
            </a:r>
            <a:r>
              <a:rPr lang="en-US" sz="1400" b="1" dirty="0" err="1" smtClean="0">
                <a:solidFill>
                  <a:srgbClr val="FFCC00"/>
                </a:solidFill>
                <a:latin typeface="MS Reference Sans Serif" panose="020B0604030504040204" pitchFamily="34" charset="0"/>
              </a:rPr>
              <a:t>anthesis</a:t>
            </a:r>
            <a:r>
              <a:rPr lang="en-US" sz="1400" b="1" dirty="0">
                <a:solidFill>
                  <a:srgbClr val="FFCC00"/>
                </a:solidFill>
                <a:latin typeface="MS Reference Sans Serif" panose="020B0604030504040204" pitchFamily="34" charset="0"/>
              </a:rPr>
              <a:t> </a:t>
            </a:r>
            <a:r>
              <a:rPr lang="en-US" sz="1400" b="1" dirty="0" smtClean="0">
                <a:solidFill>
                  <a:srgbClr val="FFCC00"/>
                </a:solidFill>
                <a:latin typeface="MS Reference Sans Serif" panose="020B0604030504040204" pitchFamily="34" charset="0"/>
              </a:rPr>
              <a:t>that leads to higher turnover rates for the metals between grain crease and the endosperm</a:t>
            </a:r>
            <a:endParaRPr lang="en-US" sz="1400" b="1" dirty="0">
              <a:solidFill>
                <a:srgbClr val="FFCC00"/>
              </a:solidFill>
              <a:latin typeface="MS Reference Sans Serif" panose="020B0604030504040204" pitchFamily="34" charset="0"/>
            </a:endParaRPr>
          </a:p>
        </p:txBody>
      </p:sp>
      <p:sp>
        <p:nvSpPr>
          <p:cNvPr id="75" name="Rectangle 2"/>
          <p:cNvSpPr txBox="1">
            <a:spLocks noChangeArrowheads="1"/>
          </p:cNvSpPr>
          <p:nvPr/>
        </p:nvSpPr>
        <p:spPr bwMode="auto">
          <a:xfrm>
            <a:off x="1" y="334511"/>
            <a:ext cx="9144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en-US" sz="1800" b="1" i="1" kern="0" dirty="0" smtClean="0">
                <a:solidFill>
                  <a:schemeClr val="bg1">
                    <a:lumMod val="85000"/>
                  </a:schemeClr>
                </a:solidFill>
                <a:latin typeface="MS Reference Sans Serif" panose="020B0604030504040204" pitchFamily="34" charset="0"/>
              </a:rPr>
              <a:t>James Stangoulis, Flinders University, Adelaide</a:t>
            </a:r>
            <a:endParaRPr lang="en-US" sz="1800" b="0" i="1" kern="0" dirty="0" smtClean="0">
              <a:solidFill>
                <a:schemeClr val="bg1">
                  <a:lumMod val="85000"/>
                </a:schemeClr>
              </a:solidFill>
              <a:latin typeface="MS Reference Sans Serif" panose="020B0604030504040204" pitchFamily="34" charset="0"/>
            </a:endParaRPr>
          </a:p>
        </p:txBody>
      </p:sp>
    </p:spTree>
    <p:extLst>
      <p:ext uri="{BB962C8B-B14F-4D97-AF65-F5344CB8AC3E}">
        <p14:creationId xmlns:p14="http://schemas.microsoft.com/office/powerpoint/2010/main" val="33711856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rotWithShape="1">
          <a:blip r:embed="rId3" cstate="print"/>
          <a:srcRect l="34615" t="48931" r="34113" b="23748"/>
          <a:stretch/>
        </p:blipFill>
        <p:spPr bwMode="auto">
          <a:xfrm>
            <a:off x="0" y="1524627"/>
            <a:ext cx="2687584" cy="3170009"/>
          </a:xfrm>
          <a:prstGeom prst="rect">
            <a:avLst/>
          </a:prstGeom>
          <a:noFill/>
          <a:ln w="9525">
            <a:noFill/>
            <a:miter lim="800000"/>
            <a:headEnd/>
            <a:tailEnd/>
          </a:ln>
        </p:spPr>
      </p:pic>
      <p:pic>
        <p:nvPicPr>
          <p:cNvPr id="11" name="Picture 4"/>
          <p:cNvPicPr>
            <a:picLocks noChangeAspect="1" noChangeArrowheads="1"/>
          </p:cNvPicPr>
          <p:nvPr/>
        </p:nvPicPr>
        <p:blipFill>
          <a:blip r:embed="rId4" cstate="print"/>
          <a:srcRect l="797" t="3976"/>
          <a:stretch>
            <a:fillRect/>
          </a:stretch>
        </p:blipFill>
        <p:spPr bwMode="auto">
          <a:xfrm>
            <a:off x="2687584" y="1295400"/>
            <a:ext cx="6432353" cy="4191000"/>
          </a:xfrm>
          <a:prstGeom prst="rect">
            <a:avLst/>
          </a:prstGeom>
          <a:noFill/>
          <a:ln w="9525">
            <a:noFill/>
            <a:miter lim="800000"/>
            <a:headEnd/>
            <a:tailEnd/>
          </a:ln>
        </p:spPr>
      </p:pic>
      <p:sp>
        <p:nvSpPr>
          <p:cNvPr id="12" name="Rectangle 2"/>
          <p:cNvSpPr>
            <a:spLocks noChangeArrowheads="1"/>
          </p:cNvSpPr>
          <p:nvPr/>
        </p:nvSpPr>
        <p:spPr bwMode="auto">
          <a:xfrm>
            <a:off x="-1" y="51137"/>
            <a:ext cx="9119937" cy="1015663"/>
          </a:xfrm>
          <a:prstGeom prst="rect">
            <a:avLst/>
          </a:prstGeom>
          <a:noFill/>
          <a:ln w="9525">
            <a:noFill/>
            <a:miter lim="800000"/>
            <a:headEnd/>
            <a:tailEnd/>
          </a:ln>
        </p:spPr>
        <p:txBody>
          <a:bodyPr wrap="square">
            <a:spAutoFit/>
          </a:bodyPr>
          <a:lstStyle/>
          <a:p>
            <a:pPr algn="ctr" eaLnBrk="1" hangingPunct="1">
              <a:spcBef>
                <a:spcPct val="0"/>
              </a:spcBef>
            </a:pPr>
            <a:r>
              <a:rPr lang="en-US" sz="3200" i="1" dirty="0" smtClean="0"/>
              <a:t>Technology Evolution                                         </a:t>
            </a:r>
            <a:r>
              <a:rPr lang="en-US" sz="2800" i="1" dirty="0" smtClean="0"/>
              <a:t>Which How and When to Apply in Breeding Process</a:t>
            </a:r>
            <a:endParaRPr lang="en-US" sz="2800" i="1" dirty="0"/>
          </a:p>
        </p:txBody>
      </p:sp>
      <p:pic>
        <p:nvPicPr>
          <p:cNvPr id="13" name="Picture 19"/>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268" t="54874" r="58090" b="7454"/>
          <a:stretch/>
        </p:blipFill>
        <p:spPr bwMode="auto">
          <a:xfrm>
            <a:off x="152400" y="5353847"/>
            <a:ext cx="1600200" cy="1351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sp>
        <p:nvSpPr>
          <p:cNvPr id="15" name="Rectangle 2"/>
          <p:cNvSpPr>
            <a:spLocks noChangeArrowheads="1"/>
          </p:cNvSpPr>
          <p:nvPr/>
        </p:nvSpPr>
        <p:spPr bwMode="auto">
          <a:xfrm>
            <a:off x="1752600" y="5638800"/>
            <a:ext cx="7315200" cy="892552"/>
          </a:xfrm>
          <a:prstGeom prst="rect">
            <a:avLst/>
          </a:prstGeom>
          <a:noFill/>
          <a:ln w="9525">
            <a:noFill/>
            <a:miter lim="800000"/>
            <a:headEnd/>
            <a:tailEnd/>
          </a:ln>
        </p:spPr>
        <p:txBody>
          <a:bodyPr wrap="square">
            <a:spAutoFit/>
          </a:bodyPr>
          <a:lstStyle/>
          <a:p>
            <a:pPr eaLnBrk="1" hangingPunct="1">
              <a:spcBef>
                <a:spcPct val="0"/>
              </a:spcBef>
            </a:pPr>
            <a:r>
              <a:rPr lang="en-US" sz="2600" dirty="0" smtClean="0"/>
              <a:t>Use of modeling / simulation regarding technical approach and for economic analysis with CAAS</a:t>
            </a:r>
            <a:endParaRPr lang="en-US" sz="2600" dirty="0"/>
          </a:p>
        </p:txBody>
      </p:sp>
    </p:spTree>
    <p:extLst>
      <p:ext uri="{BB962C8B-B14F-4D97-AF65-F5344CB8AC3E}">
        <p14:creationId xmlns:p14="http://schemas.microsoft.com/office/powerpoint/2010/main" val="8431032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71" name="Rectangle 4"/>
          <p:cNvSpPr>
            <a:spLocks noChangeArrowheads="1"/>
          </p:cNvSpPr>
          <p:nvPr/>
        </p:nvSpPr>
        <p:spPr bwMode="auto">
          <a:xfrm>
            <a:off x="-16202" y="0"/>
            <a:ext cx="9174490"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lnSpc>
                <a:spcPct val="90000"/>
              </a:lnSpc>
            </a:pPr>
            <a:r>
              <a:rPr lang="en-US" sz="3200" b="1" i="1" dirty="0" smtClean="0">
                <a:latin typeface="Microsoft Sans Serif" panose="020B0604020202020204" pitchFamily="34" charset="0"/>
                <a:cs typeface="Microsoft Sans Serif" panose="020B0604020202020204" pitchFamily="34" charset="0"/>
              </a:rPr>
              <a:t>&gt;120 varieties released in 26 countries                In-testing in 56 countries </a:t>
            </a:r>
            <a:endParaRPr lang="en-US" sz="3200" b="1" i="1" dirty="0">
              <a:latin typeface="Microsoft Sans Serif" panose="020B0604020202020204" pitchFamily="34" charset="0"/>
              <a:cs typeface="Microsoft Sans Serif" panose="020B0604020202020204" pitchFamily="34" charset="0"/>
            </a:endParaRPr>
          </a:p>
        </p:txBody>
      </p:sp>
      <p:pic>
        <p:nvPicPr>
          <p:cNvPr id="2" name="Picture 1"/>
          <p:cNvPicPr>
            <a:picLocks noChangeAspect="1"/>
          </p:cNvPicPr>
          <p:nvPr/>
        </p:nvPicPr>
        <p:blipFill>
          <a:blip r:embed="rId3"/>
          <a:stretch>
            <a:fillRect/>
          </a:stretch>
        </p:blipFill>
        <p:spPr>
          <a:xfrm>
            <a:off x="9792" y="978729"/>
            <a:ext cx="8981808" cy="5879271"/>
          </a:xfrm>
          <a:prstGeom prst="rect">
            <a:avLst/>
          </a:prstGeom>
        </p:spPr>
      </p:pic>
    </p:spTree>
    <p:extLst>
      <p:ext uri="{BB962C8B-B14F-4D97-AF65-F5344CB8AC3E}">
        <p14:creationId xmlns:p14="http://schemas.microsoft.com/office/powerpoint/2010/main" val="2016972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0" y="2070100"/>
            <a:ext cx="9144000"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Microsoft Sans Serif" pitchFamily="34" charset="0"/>
              </a:defRPr>
            </a:lvl1pPr>
            <a:lvl2pPr marL="742950" indent="-285750">
              <a:defRPr sz="2000" b="1">
                <a:solidFill>
                  <a:schemeClr val="tx1"/>
                </a:solidFill>
                <a:latin typeface="Microsoft Sans Serif" pitchFamily="34" charset="0"/>
              </a:defRPr>
            </a:lvl2pPr>
            <a:lvl3pPr marL="1143000" indent="-228600">
              <a:defRPr sz="2000" b="1">
                <a:solidFill>
                  <a:schemeClr val="tx1"/>
                </a:solidFill>
                <a:latin typeface="Microsoft Sans Serif" pitchFamily="34" charset="0"/>
              </a:defRPr>
            </a:lvl3pPr>
            <a:lvl4pPr marL="1600200" indent="-228600">
              <a:defRPr sz="2000" b="1">
                <a:solidFill>
                  <a:schemeClr val="tx1"/>
                </a:solidFill>
                <a:latin typeface="Microsoft Sans Serif" pitchFamily="34" charset="0"/>
              </a:defRPr>
            </a:lvl4pPr>
            <a:lvl5pPr marL="2057400" indent="-228600">
              <a:defRPr sz="2000" b="1">
                <a:solidFill>
                  <a:schemeClr val="tx1"/>
                </a:solidFill>
                <a:latin typeface="Microsoft Sans Serif" pitchFamily="34" charset="0"/>
              </a:defRPr>
            </a:lvl5pPr>
            <a:lvl6pPr marL="2514600" indent="-228600" eaLnBrk="0" fontAlgn="base" hangingPunct="0">
              <a:spcBef>
                <a:spcPct val="50000"/>
              </a:spcBef>
              <a:spcAft>
                <a:spcPct val="0"/>
              </a:spcAft>
              <a:defRPr sz="2000" b="1">
                <a:solidFill>
                  <a:schemeClr val="tx1"/>
                </a:solidFill>
                <a:latin typeface="Microsoft Sans Serif" pitchFamily="34" charset="0"/>
              </a:defRPr>
            </a:lvl6pPr>
            <a:lvl7pPr marL="2971800" indent="-228600" eaLnBrk="0" fontAlgn="base" hangingPunct="0">
              <a:spcBef>
                <a:spcPct val="50000"/>
              </a:spcBef>
              <a:spcAft>
                <a:spcPct val="0"/>
              </a:spcAft>
              <a:defRPr sz="2000" b="1">
                <a:solidFill>
                  <a:schemeClr val="tx1"/>
                </a:solidFill>
                <a:latin typeface="Microsoft Sans Serif" pitchFamily="34" charset="0"/>
              </a:defRPr>
            </a:lvl7pPr>
            <a:lvl8pPr marL="3429000" indent="-228600" eaLnBrk="0" fontAlgn="base" hangingPunct="0">
              <a:spcBef>
                <a:spcPct val="50000"/>
              </a:spcBef>
              <a:spcAft>
                <a:spcPct val="0"/>
              </a:spcAft>
              <a:defRPr sz="2000" b="1">
                <a:solidFill>
                  <a:schemeClr val="tx1"/>
                </a:solidFill>
                <a:latin typeface="Microsoft Sans Serif" pitchFamily="34" charset="0"/>
              </a:defRPr>
            </a:lvl8pPr>
            <a:lvl9pPr marL="3886200" indent="-228600" eaLnBrk="0" fontAlgn="base" hangingPunct="0">
              <a:spcBef>
                <a:spcPct val="50000"/>
              </a:spcBef>
              <a:spcAft>
                <a:spcPct val="0"/>
              </a:spcAft>
              <a:defRPr sz="2000" b="1">
                <a:solidFill>
                  <a:schemeClr val="tx1"/>
                </a:solidFill>
                <a:latin typeface="Microsoft Sans Serif" pitchFamily="34" charset="0"/>
              </a:defRPr>
            </a:lvl9pPr>
          </a:lstStyle>
          <a:p>
            <a:pPr algn="ctr" eaLnBrk="1" hangingPunct="1">
              <a:spcBef>
                <a:spcPct val="0"/>
              </a:spcBef>
              <a:buFont typeface="Wingdings" pitchFamily="2" charset="2"/>
              <a:buNone/>
            </a:pPr>
            <a:r>
              <a:rPr lang="en-US" sz="4000" dirty="0">
                <a:solidFill>
                  <a:srgbClr val="FF0000"/>
                </a:solidFill>
              </a:rPr>
              <a:t>2</a:t>
            </a:r>
            <a:r>
              <a:rPr lang="en-US" sz="4000" dirty="0" smtClean="0">
                <a:solidFill>
                  <a:schemeClr val="bg1"/>
                </a:solidFill>
              </a:rPr>
              <a:t> </a:t>
            </a:r>
            <a:r>
              <a:rPr lang="en-US" sz="4000" dirty="0">
                <a:solidFill>
                  <a:srgbClr val="FF0000"/>
                </a:solidFill>
              </a:rPr>
              <a:t>billion</a:t>
            </a:r>
            <a:r>
              <a:rPr lang="en-US" sz="4000" dirty="0">
                <a:solidFill>
                  <a:schemeClr val="bg1"/>
                </a:solidFill>
              </a:rPr>
              <a:t> people in the developing world are iron deficient</a:t>
            </a:r>
          </a:p>
          <a:p>
            <a:pPr algn="ctr" eaLnBrk="1" hangingPunct="1">
              <a:spcBef>
                <a:spcPct val="0"/>
              </a:spcBef>
              <a:buFont typeface="Wingdings" pitchFamily="2" charset="2"/>
              <a:buNone/>
            </a:pPr>
            <a:endParaRPr lang="en-US" sz="4000" dirty="0">
              <a:solidFill>
                <a:schemeClr val="bg1"/>
              </a:solidFill>
            </a:endParaRPr>
          </a:p>
          <a:p>
            <a:pPr algn="ctr" eaLnBrk="1" hangingPunct="1">
              <a:spcBef>
                <a:spcPct val="0"/>
              </a:spcBef>
              <a:buFont typeface="Wingdings" pitchFamily="2" charset="2"/>
              <a:buNone/>
            </a:pPr>
            <a:r>
              <a:rPr lang="en-US" sz="3600" dirty="0">
                <a:solidFill>
                  <a:schemeClr val="bg1"/>
                </a:solidFill>
              </a:rPr>
              <a:t>Women and children are the </a:t>
            </a:r>
          </a:p>
          <a:p>
            <a:pPr algn="ctr" eaLnBrk="1" hangingPunct="1">
              <a:spcBef>
                <a:spcPct val="0"/>
              </a:spcBef>
              <a:buFont typeface="Wingdings" pitchFamily="2" charset="2"/>
              <a:buNone/>
            </a:pPr>
            <a:r>
              <a:rPr lang="en-US" sz="3600" dirty="0">
                <a:solidFill>
                  <a:schemeClr val="bg1"/>
                </a:solidFill>
              </a:rPr>
              <a:t>primary victims</a:t>
            </a:r>
          </a:p>
          <a:p>
            <a:pPr eaLnBrk="1" hangingPunct="1">
              <a:spcBef>
                <a:spcPct val="0"/>
              </a:spcBef>
            </a:pPr>
            <a:endParaRPr lang="en-US" sz="3600" dirty="0">
              <a:solidFill>
                <a:schemeClr val="bg1"/>
              </a:solidFill>
            </a:endParaRPr>
          </a:p>
        </p:txBody>
      </p:sp>
      <p:sp>
        <p:nvSpPr>
          <p:cNvPr id="8195" name="Text Box 3"/>
          <p:cNvSpPr txBox="1">
            <a:spLocks noChangeArrowheads="1"/>
          </p:cNvSpPr>
          <p:nvPr/>
        </p:nvSpPr>
        <p:spPr bwMode="auto">
          <a:xfrm>
            <a:off x="0" y="533400"/>
            <a:ext cx="89154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Microsoft Sans Serif" pitchFamily="34" charset="0"/>
              </a:defRPr>
            </a:lvl1pPr>
            <a:lvl2pPr marL="742950" indent="-285750">
              <a:defRPr sz="2000" b="1">
                <a:solidFill>
                  <a:schemeClr val="tx1"/>
                </a:solidFill>
                <a:latin typeface="Microsoft Sans Serif" pitchFamily="34" charset="0"/>
              </a:defRPr>
            </a:lvl2pPr>
            <a:lvl3pPr marL="1143000" indent="-228600">
              <a:defRPr sz="2000" b="1">
                <a:solidFill>
                  <a:schemeClr val="tx1"/>
                </a:solidFill>
                <a:latin typeface="Microsoft Sans Serif" pitchFamily="34" charset="0"/>
              </a:defRPr>
            </a:lvl3pPr>
            <a:lvl4pPr marL="1600200" indent="-228600">
              <a:defRPr sz="2000" b="1">
                <a:solidFill>
                  <a:schemeClr val="tx1"/>
                </a:solidFill>
                <a:latin typeface="Microsoft Sans Serif" pitchFamily="34" charset="0"/>
              </a:defRPr>
            </a:lvl4pPr>
            <a:lvl5pPr marL="2057400" indent="-228600">
              <a:defRPr sz="2000" b="1">
                <a:solidFill>
                  <a:schemeClr val="tx1"/>
                </a:solidFill>
                <a:latin typeface="Microsoft Sans Serif" pitchFamily="34" charset="0"/>
              </a:defRPr>
            </a:lvl5pPr>
            <a:lvl6pPr marL="2514600" indent="-228600" eaLnBrk="0" fontAlgn="base" hangingPunct="0">
              <a:spcBef>
                <a:spcPct val="50000"/>
              </a:spcBef>
              <a:spcAft>
                <a:spcPct val="0"/>
              </a:spcAft>
              <a:defRPr sz="2000" b="1">
                <a:solidFill>
                  <a:schemeClr val="tx1"/>
                </a:solidFill>
                <a:latin typeface="Microsoft Sans Serif" pitchFamily="34" charset="0"/>
              </a:defRPr>
            </a:lvl6pPr>
            <a:lvl7pPr marL="2971800" indent="-228600" eaLnBrk="0" fontAlgn="base" hangingPunct="0">
              <a:spcBef>
                <a:spcPct val="50000"/>
              </a:spcBef>
              <a:spcAft>
                <a:spcPct val="0"/>
              </a:spcAft>
              <a:defRPr sz="2000" b="1">
                <a:solidFill>
                  <a:schemeClr val="tx1"/>
                </a:solidFill>
                <a:latin typeface="Microsoft Sans Serif" pitchFamily="34" charset="0"/>
              </a:defRPr>
            </a:lvl7pPr>
            <a:lvl8pPr marL="3429000" indent="-228600" eaLnBrk="0" fontAlgn="base" hangingPunct="0">
              <a:spcBef>
                <a:spcPct val="50000"/>
              </a:spcBef>
              <a:spcAft>
                <a:spcPct val="0"/>
              </a:spcAft>
              <a:defRPr sz="2000" b="1">
                <a:solidFill>
                  <a:schemeClr val="tx1"/>
                </a:solidFill>
                <a:latin typeface="Microsoft Sans Serif" pitchFamily="34" charset="0"/>
              </a:defRPr>
            </a:lvl8pPr>
            <a:lvl9pPr marL="3886200" indent="-228600" eaLnBrk="0" fontAlgn="base" hangingPunct="0">
              <a:spcBef>
                <a:spcPct val="50000"/>
              </a:spcBef>
              <a:spcAft>
                <a:spcPct val="0"/>
              </a:spcAft>
              <a:defRPr sz="2000" b="1">
                <a:solidFill>
                  <a:schemeClr val="tx1"/>
                </a:solidFill>
                <a:latin typeface="Microsoft Sans Serif" pitchFamily="34" charset="0"/>
              </a:defRPr>
            </a:lvl9pPr>
          </a:lstStyle>
          <a:p>
            <a:pPr algn="ctr" eaLnBrk="1" hangingPunct="1">
              <a:spcBef>
                <a:spcPct val="0"/>
              </a:spcBef>
            </a:pPr>
            <a:r>
              <a:rPr lang="en-US" sz="4800" dirty="0">
                <a:solidFill>
                  <a:schemeClr val="bg1"/>
                </a:solidFill>
              </a:rPr>
              <a:t>Micronutrient Deficiency</a:t>
            </a:r>
          </a:p>
        </p:txBody>
      </p:sp>
      <p:grpSp>
        <p:nvGrpSpPr>
          <p:cNvPr id="8196" name="Group 4"/>
          <p:cNvGrpSpPr>
            <a:grpSpLocks/>
          </p:cNvGrpSpPr>
          <p:nvPr/>
        </p:nvGrpSpPr>
        <p:grpSpPr bwMode="auto">
          <a:xfrm>
            <a:off x="0" y="5883275"/>
            <a:ext cx="1143000" cy="1050925"/>
            <a:chOff x="48" y="3658"/>
            <a:chExt cx="720" cy="662"/>
          </a:xfrm>
        </p:grpSpPr>
        <p:pic>
          <p:nvPicPr>
            <p:cNvPr id="8197" name="Picture 5" descr="HarvestPlus_Logo_PMS288_PMS356 copy"/>
            <p:cNvPicPr>
              <a:picLocks noChangeAspect="1" noChangeArrowheads="1"/>
            </p:cNvPicPr>
            <p:nvPr/>
          </p:nvPicPr>
          <p:blipFill>
            <a:blip r:embed="rId3" cstate="print">
              <a:lum contrast="30000"/>
              <a:extLst>
                <a:ext uri="{28A0092B-C50C-407E-A947-70E740481C1C}">
                  <a14:useLocalDpi xmlns:a14="http://schemas.microsoft.com/office/drawing/2010/main" val="0"/>
                </a:ext>
              </a:extLst>
            </a:blip>
            <a:srcRect/>
            <a:stretch>
              <a:fillRect/>
            </a:stretch>
          </p:blipFill>
          <p:spPr bwMode="auto">
            <a:xfrm>
              <a:off x="96" y="3658"/>
              <a:ext cx="672" cy="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ext Box 6"/>
            <p:cNvSpPr txBox="1">
              <a:spLocks noChangeArrowheads="1"/>
            </p:cNvSpPr>
            <p:nvPr/>
          </p:nvSpPr>
          <p:spPr bwMode="auto">
            <a:xfrm>
              <a:off x="48" y="4214"/>
              <a:ext cx="72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Microsoft Sans Serif" pitchFamily="34" charset="0"/>
                </a:defRPr>
              </a:lvl1pPr>
              <a:lvl2pPr marL="742950" indent="-285750">
                <a:defRPr sz="2000" b="1">
                  <a:solidFill>
                    <a:schemeClr val="tx1"/>
                  </a:solidFill>
                  <a:latin typeface="Microsoft Sans Serif" pitchFamily="34" charset="0"/>
                </a:defRPr>
              </a:lvl2pPr>
              <a:lvl3pPr marL="1143000" indent="-228600">
                <a:defRPr sz="2000" b="1">
                  <a:solidFill>
                    <a:schemeClr val="tx1"/>
                  </a:solidFill>
                  <a:latin typeface="Microsoft Sans Serif" pitchFamily="34" charset="0"/>
                </a:defRPr>
              </a:lvl3pPr>
              <a:lvl4pPr marL="1600200" indent="-228600">
                <a:defRPr sz="2000" b="1">
                  <a:solidFill>
                    <a:schemeClr val="tx1"/>
                  </a:solidFill>
                  <a:latin typeface="Microsoft Sans Serif" pitchFamily="34" charset="0"/>
                </a:defRPr>
              </a:lvl4pPr>
              <a:lvl5pPr marL="2057400" indent="-228600">
                <a:defRPr sz="2000" b="1">
                  <a:solidFill>
                    <a:schemeClr val="tx1"/>
                  </a:solidFill>
                  <a:latin typeface="Microsoft Sans Serif" pitchFamily="34" charset="0"/>
                </a:defRPr>
              </a:lvl5pPr>
              <a:lvl6pPr marL="2514600" indent="-228600" eaLnBrk="0" fontAlgn="base" hangingPunct="0">
                <a:spcBef>
                  <a:spcPct val="50000"/>
                </a:spcBef>
                <a:spcAft>
                  <a:spcPct val="0"/>
                </a:spcAft>
                <a:defRPr sz="2000" b="1">
                  <a:solidFill>
                    <a:schemeClr val="tx1"/>
                  </a:solidFill>
                  <a:latin typeface="Microsoft Sans Serif" pitchFamily="34" charset="0"/>
                </a:defRPr>
              </a:lvl6pPr>
              <a:lvl7pPr marL="2971800" indent="-228600" eaLnBrk="0" fontAlgn="base" hangingPunct="0">
                <a:spcBef>
                  <a:spcPct val="50000"/>
                </a:spcBef>
                <a:spcAft>
                  <a:spcPct val="0"/>
                </a:spcAft>
                <a:defRPr sz="2000" b="1">
                  <a:solidFill>
                    <a:schemeClr val="tx1"/>
                  </a:solidFill>
                  <a:latin typeface="Microsoft Sans Serif" pitchFamily="34" charset="0"/>
                </a:defRPr>
              </a:lvl7pPr>
              <a:lvl8pPr marL="3429000" indent="-228600" eaLnBrk="0" fontAlgn="base" hangingPunct="0">
                <a:spcBef>
                  <a:spcPct val="50000"/>
                </a:spcBef>
                <a:spcAft>
                  <a:spcPct val="0"/>
                </a:spcAft>
                <a:defRPr sz="2000" b="1">
                  <a:solidFill>
                    <a:schemeClr val="tx1"/>
                  </a:solidFill>
                  <a:latin typeface="Microsoft Sans Serif" pitchFamily="34" charset="0"/>
                </a:defRPr>
              </a:lvl8pPr>
              <a:lvl9pPr marL="3886200" indent="-228600" eaLnBrk="0" fontAlgn="base" hangingPunct="0">
                <a:spcBef>
                  <a:spcPct val="50000"/>
                </a:spcBef>
                <a:spcAft>
                  <a:spcPct val="0"/>
                </a:spcAft>
                <a:defRPr sz="2000" b="1">
                  <a:solidFill>
                    <a:schemeClr val="tx1"/>
                  </a:solidFill>
                  <a:latin typeface="Microsoft Sans Serif" pitchFamily="34" charset="0"/>
                </a:defRPr>
              </a:lvl9pPr>
            </a:lstStyle>
            <a:p>
              <a:pPr algn="ctr" eaLnBrk="1" hangingPunct="1"/>
              <a:r>
                <a:rPr lang="en-US" sz="500" dirty="0">
                  <a:solidFill>
                    <a:schemeClr val="bg1"/>
                  </a:solidFill>
                </a:rPr>
                <a:t>Wolfgang H PFEIFFER</a:t>
              </a:r>
            </a:p>
          </p:txBody>
        </p:sp>
      </p:grpSp>
      <p:pic>
        <p:nvPicPr>
          <p:cNvPr id="7" name="Picture 5" descr="Bangladeshi kids C Hotz.JPG_compresse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chemeClr val="tx1"/>
          </a:solidFill>
          <a:ln>
            <a:noFill/>
          </a:ln>
          <a:extLst/>
        </p:spPr>
      </p:pic>
      <p:sp>
        <p:nvSpPr>
          <p:cNvPr id="10" name="Rectangle 2"/>
          <p:cNvSpPr txBox="1">
            <a:spLocks noChangeArrowheads="1"/>
          </p:cNvSpPr>
          <p:nvPr/>
        </p:nvSpPr>
        <p:spPr>
          <a:xfrm>
            <a:off x="0" y="3528290"/>
            <a:ext cx="9144000" cy="914400"/>
          </a:xfrm>
          <a:prstGeom prst="rect">
            <a:avLst/>
          </a:prstGeom>
          <a:noFill/>
        </p:spPr>
        <p:txBody>
          <a:bodyPr lIns="92064" tIns="46033" rIns="92064" bIns="46033" anchor="b"/>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en-US" sz="6000" dirty="0" smtClean="0">
                <a:solidFill>
                  <a:schemeClr val="bg1"/>
                </a:solidFill>
                <a:latin typeface="Microsoft Sans Serif" pitchFamily="34" charset="0"/>
                <a:cs typeface="Microsoft Sans Serif" pitchFamily="34" charset="0"/>
              </a:rPr>
              <a:t>Hidden Hunger</a:t>
            </a:r>
          </a:p>
        </p:txBody>
      </p:sp>
      <p:sp>
        <p:nvSpPr>
          <p:cNvPr id="11" name="Rectangle 11"/>
          <p:cNvSpPr>
            <a:spLocks noChangeArrowheads="1"/>
          </p:cNvSpPr>
          <p:nvPr/>
        </p:nvSpPr>
        <p:spPr bwMode="auto">
          <a:xfrm>
            <a:off x="76200" y="5943600"/>
            <a:ext cx="5334000" cy="838200"/>
          </a:xfrm>
          <a:prstGeom prst="rect">
            <a:avLst/>
          </a:prstGeom>
          <a:noFill/>
          <a:ln>
            <a:noFill/>
          </a:ln>
          <a:extLst/>
        </p:spPr>
        <p:txBody>
          <a:bodyPr wrap="none" anchor="ctr"/>
          <a:lstStyle/>
          <a:p>
            <a:pPr algn="ctr"/>
            <a:r>
              <a:rPr lang="en-US" sz="4800" dirty="0">
                <a:solidFill>
                  <a:srgbClr val="FFFFFF"/>
                </a:solidFill>
                <a:cs typeface="Microsoft Sans Serif" pitchFamily="34" charset="0"/>
              </a:rPr>
              <a:t>2 billion+ affected</a:t>
            </a:r>
          </a:p>
        </p:txBody>
      </p:sp>
      <p:sp>
        <p:nvSpPr>
          <p:cNvPr id="12" name="TextBox 6"/>
          <p:cNvSpPr txBox="1">
            <a:spLocks noChangeArrowheads="1"/>
          </p:cNvSpPr>
          <p:nvPr/>
        </p:nvSpPr>
        <p:spPr bwMode="auto">
          <a:xfrm>
            <a:off x="7290608" y="6415112"/>
            <a:ext cx="18533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solidFill>
                  <a:srgbClr val="FFFFFF"/>
                </a:solidFill>
                <a:latin typeface="Microsoft Sans Serif" pitchFamily="34" charset="0"/>
                <a:cs typeface="Microsoft Sans Serif" pitchFamily="34" charset="0"/>
              </a:rPr>
              <a:t>Photo: C. Hotz</a:t>
            </a:r>
          </a:p>
        </p:txBody>
      </p:sp>
      <p:sp>
        <p:nvSpPr>
          <p:cNvPr id="13" name="Rectangle 2"/>
          <p:cNvSpPr txBox="1">
            <a:spLocks noChangeArrowheads="1"/>
          </p:cNvSpPr>
          <p:nvPr/>
        </p:nvSpPr>
        <p:spPr>
          <a:xfrm>
            <a:off x="0" y="4649453"/>
            <a:ext cx="9144000" cy="608347"/>
          </a:xfrm>
          <a:prstGeom prst="rect">
            <a:avLst/>
          </a:prstGeom>
          <a:noFill/>
        </p:spPr>
        <p:txBody>
          <a:bodyPr lIns="92064" tIns="46033" rIns="92064" bIns="46033" anchor="b"/>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en-US" sz="4000" dirty="0" smtClean="0">
                <a:solidFill>
                  <a:schemeClr val="bg1"/>
                </a:solidFill>
                <a:latin typeface="Microsoft Sans Serif" pitchFamily="34" charset="0"/>
                <a:cs typeface="Microsoft Sans Serif" pitchFamily="34" charset="0"/>
              </a:rPr>
              <a:t>Micronutrient Deficiency</a:t>
            </a:r>
          </a:p>
        </p:txBody>
      </p:sp>
    </p:spTree>
    <p:extLst>
      <p:ext uri="{BB962C8B-B14F-4D97-AF65-F5344CB8AC3E}">
        <p14:creationId xmlns:p14="http://schemas.microsoft.com/office/powerpoint/2010/main" val="1389465115"/>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2000"/>
            <a:ext cx="9144000" cy="6041571"/>
          </a:xfrm>
          <a:prstGeom prst="rect">
            <a:avLst/>
          </a:prstGeom>
        </p:spPr>
      </p:pic>
      <p:sp>
        <p:nvSpPr>
          <p:cNvPr id="2" name="Explosion 2 1"/>
          <p:cNvSpPr/>
          <p:nvPr/>
        </p:nvSpPr>
        <p:spPr>
          <a:xfrm>
            <a:off x="6515502" y="3513221"/>
            <a:ext cx="45719" cy="96253"/>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a:spLocks noChangeArrowheads="1"/>
          </p:cNvSpPr>
          <p:nvPr/>
        </p:nvSpPr>
        <p:spPr bwMode="auto">
          <a:xfrm>
            <a:off x="-16202" y="150269"/>
            <a:ext cx="917449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lnSpc>
                <a:spcPct val="90000"/>
              </a:lnSpc>
            </a:pPr>
            <a:r>
              <a:rPr lang="en-US" sz="3200" i="1" dirty="0" smtClean="0">
                <a:cs typeface="Microsoft Sans Serif" panose="020B0604020202020204" pitchFamily="34" charset="0"/>
              </a:rPr>
              <a:t>Bi</a:t>
            </a:r>
            <a:r>
              <a:rPr lang="en-US" sz="3200" b="1" i="1" dirty="0" smtClean="0">
                <a:latin typeface="Microsoft Sans Serif" panose="020B0604020202020204" pitchFamily="34" charset="0"/>
                <a:cs typeface="Microsoft Sans Serif" panose="020B0604020202020204" pitchFamily="34" charset="0"/>
              </a:rPr>
              <a:t>ofortified crops in-testing in 56 countries </a:t>
            </a:r>
            <a:endParaRPr lang="en-US" sz="3200" b="1" i="1" dirty="0">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483895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9506"/>
            <a:ext cx="9144000" cy="925930"/>
          </a:xfrm>
          <a:ln>
            <a:noFill/>
          </a:ln>
        </p:spPr>
        <p:style>
          <a:lnRef idx="2">
            <a:schemeClr val="accent3"/>
          </a:lnRef>
          <a:fillRef idx="1">
            <a:schemeClr val="lt1"/>
          </a:fillRef>
          <a:effectRef idx="0">
            <a:schemeClr val="accent3"/>
          </a:effectRef>
          <a:fontRef idx="minor">
            <a:schemeClr val="dk1"/>
          </a:fontRef>
        </p:style>
        <p:txBody>
          <a:bodyPr>
            <a:noAutofit/>
          </a:bodyPr>
          <a:lstStyle/>
          <a:p>
            <a:pPr eaLnBrk="1" hangingPunct="1">
              <a:spcBef>
                <a:spcPct val="20000"/>
              </a:spcBef>
            </a:pPr>
            <a:r>
              <a:rPr lang="en-US" sz="3200" b="1" i="1" kern="1200" dirty="0">
                <a:solidFill>
                  <a:schemeClr val="tx1"/>
                </a:solidFill>
                <a:latin typeface="Microsoft Sans Serif" pitchFamily="34" charset="0"/>
              </a:rPr>
              <a:t>From genetic resources to High zinc wheat in farmers’ fields of South Asia in less than 10 years</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5862" y="3200400"/>
            <a:ext cx="2425509" cy="1590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973700" y="3093184"/>
            <a:ext cx="2941495" cy="1631216"/>
          </a:xfrm>
          <a:prstGeom prst="rect">
            <a:avLst/>
          </a:prstGeom>
          <a:noFill/>
        </p:spPr>
        <p:txBody>
          <a:bodyPr wrap="square" rtlCol="0">
            <a:spAutoFit/>
          </a:bodyPr>
          <a:lstStyle/>
          <a:p>
            <a:pPr fontAlgn="auto">
              <a:spcBef>
                <a:spcPts val="0"/>
              </a:spcBef>
              <a:spcAft>
                <a:spcPts val="0"/>
              </a:spcAft>
            </a:pPr>
            <a:r>
              <a:rPr lang="en-US" dirty="0" err="1">
                <a:solidFill>
                  <a:srgbClr val="FF0000"/>
                </a:solidFill>
                <a:cs typeface="Microsoft Sans Serif" panose="020B0604020202020204" pitchFamily="34" charset="0"/>
              </a:rPr>
              <a:t>Zincol</a:t>
            </a:r>
            <a:r>
              <a:rPr lang="en-US" dirty="0">
                <a:solidFill>
                  <a:srgbClr val="FF0000"/>
                </a:solidFill>
                <a:cs typeface="Microsoft Sans Serif" panose="020B0604020202020204" pitchFamily="34" charset="0"/>
              </a:rPr>
              <a:t> 2016:</a:t>
            </a:r>
            <a:r>
              <a:rPr lang="en-US" dirty="0">
                <a:solidFill>
                  <a:prstClr val="black"/>
                </a:solidFill>
                <a:cs typeface="Microsoft Sans Serif" panose="020B0604020202020204" pitchFamily="34" charset="0"/>
              </a:rPr>
              <a:t> </a:t>
            </a:r>
            <a:endParaRPr lang="en-US" dirty="0" smtClean="0">
              <a:solidFill>
                <a:prstClr val="black"/>
              </a:solidFill>
              <a:cs typeface="Microsoft Sans Serif" panose="020B0604020202020204" pitchFamily="34" charset="0"/>
            </a:endParaRPr>
          </a:p>
          <a:p>
            <a:pPr fontAlgn="auto">
              <a:spcBef>
                <a:spcPts val="0"/>
              </a:spcBef>
              <a:spcAft>
                <a:spcPts val="0"/>
              </a:spcAft>
            </a:pPr>
            <a:r>
              <a:rPr lang="en-US" dirty="0" smtClean="0">
                <a:solidFill>
                  <a:srgbClr val="000066"/>
                </a:solidFill>
                <a:cs typeface="Microsoft Sans Serif" panose="020B0604020202020204" pitchFamily="34" charset="0"/>
              </a:rPr>
              <a:t>1</a:t>
            </a:r>
            <a:r>
              <a:rPr lang="en-US" baseline="30000" dirty="0" smtClean="0">
                <a:solidFill>
                  <a:srgbClr val="000066"/>
                </a:solidFill>
                <a:cs typeface="Microsoft Sans Serif" panose="020B0604020202020204" pitchFamily="34" charset="0"/>
              </a:rPr>
              <a:t>st</a:t>
            </a:r>
            <a:r>
              <a:rPr lang="en-US" dirty="0" smtClean="0">
                <a:solidFill>
                  <a:srgbClr val="000066"/>
                </a:solidFill>
                <a:cs typeface="Microsoft Sans Serif" panose="020B0604020202020204" pitchFamily="34" charset="0"/>
              </a:rPr>
              <a:t>  </a:t>
            </a:r>
            <a:r>
              <a:rPr lang="en-US" dirty="0">
                <a:solidFill>
                  <a:srgbClr val="000066"/>
                </a:solidFill>
                <a:cs typeface="Microsoft Sans Serif" panose="020B0604020202020204" pitchFamily="34" charset="0"/>
              </a:rPr>
              <a:t>high zinc wheat in </a:t>
            </a:r>
            <a:r>
              <a:rPr lang="en-US" dirty="0" smtClean="0">
                <a:solidFill>
                  <a:srgbClr val="000066"/>
                </a:solidFill>
                <a:cs typeface="Microsoft Sans Serif" panose="020B0604020202020204" pitchFamily="34" charset="0"/>
              </a:rPr>
              <a:t>Pakistan. 2000 </a:t>
            </a:r>
            <a:r>
              <a:rPr lang="en-US" dirty="0">
                <a:solidFill>
                  <a:srgbClr val="000066"/>
                </a:solidFill>
                <a:cs typeface="Microsoft Sans Serif" panose="020B0604020202020204" pitchFamily="34" charset="0"/>
              </a:rPr>
              <a:t>tons of seed to be sown in </a:t>
            </a:r>
            <a:r>
              <a:rPr lang="en-US" dirty="0" smtClean="0">
                <a:solidFill>
                  <a:srgbClr val="000066"/>
                </a:solidFill>
                <a:cs typeface="Microsoft Sans Serif" panose="020B0604020202020204" pitchFamily="34" charset="0"/>
              </a:rPr>
              <a:t>2016-17</a:t>
            </a:r>
            <a:endParaRPr lang="en-US" dirty="0">
              <a:solidFill>
                <a:srgbClr val="000066"/>
              </a:solidFill>
              <a:cs typeface="Microsoft Sans Serif" panose="020B0604020202020204" pitchFamily="34" charset="0"/>
            </a:endParaRPr>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4853" y="1256439"/>
            <a:ext cx="2442223" cy="1752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973700" y="1289849"/>
            <a:ext cx="2941495" cy="1631216"/>
          </a:xfrm>
          <a:prstGeom prst="rect">
            <a:avLst/>
          </a:prstGeom>
        </p:spPr>
        <p:txBody>
          <a:bodyPr wrap="square">
            <a:spAutoFit/>
          </a:bodyPr>
          <a:lstStyle/>
          <a:p>
            <a:pPr fontAlgn="auto">
              <a:spcBef>
                <a:spcPts val="0"/>
              </a:spcBef>
              <a:spcAft>
                <a:spcPts val="0"/>
              </a:spcAft>
            </a:pPr>
            <a:r>
              <a:rPr lang="en-US" dirty="0">
                <a:solidFill>
                  <a:srgbClr val="FF0000"/>
                </a:solidFill>
                <a:cs typeface="Microsoft Sans Serif" panose="020B0604020202020204" pitchFamily="34" charset="0"/>
              </a:rPr>
              <a:t>Zn-Shakti’ </a:t>
            </a:r>
            <a:endParaRPr lang="en-US" dirty="0" smtClean="0">
              <a:solidFill>
                <a:srgbClr val="FF0000"/>
              </a:solidFill>
              <a:cs typeface="Microsoft Sans Serif" panose="020B0604020202020204" pitchFamily="34" charset="0"/>
            </a:endParaRPr>
          </a:p>
          <a:p>
            <a:pPr fontAlgn="auto">
              <a:spcBef>
                <a:spcPts val="0"/>
              </a:spcBef>
              <a:spcAft>
                <a:spcPts val="0"/>
              </a:spcAft>
            </a:pPr>
            <a:r>
              <a:rPr lang="en-US" dirty="0" smtClean="0">
                <a:solidFill>
                  <a:srgbClr val="002060"/>
                </a:solidFill>
                <a:cs typeface="Microsoft Sans Serif" panose="020B0604020202020204" pitchFamily="34" charset="0"/>
              </a:rPr>
              <a:t>Extra-early adopted. Seed delivered to &gt;40000 </a:t>
            </a:r>
            <a:r>
              <a:rPr lang="en-US" dirty="0">
                <a:solidFill>
                  <a:srgbClr val="002060"/>
                </a:solidFill>
                <a:cs typeface="Microsoft Sans Serif" panose="020B0604020202020204" pitchFamily="34" charset="0"/>
              </a:rPr>
              <a:t>farmers in </a:t>
            </a:r>
            <a:r>
              <a:rPr lang="en-US" dirty="0" smtClean="0">
                <a:solidFill>
                  <a:srgbClr val="002060"/>
                </a:solidFill>
                <a:cs typeface="Microsoft Sans Serif" panose="020B0604020202020204" pitchFamily="34" charset="0"/>
              </a:rPr>
              <a:t>NEPZ</a:t>
            </a:r>
            <a:endParaRPr lang="en-US" dirty="0">
              <a:solidFill>
                <a:srgbClr val="002060"/>
              </a:solidFill>
              <a:cs typeface="Microsoft Sans Serif" panose="020B0604020202020204" pitchFamily="34" charset="0"/>
            </a:endParaRPr>
          </a:p>
        </p:txBody>
      </p:sp>
      <p:pic>
        <p:nvPicPr>
          <p:cNvPr id="9" name="Picture 10" descr="Syn_Primar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3297" y="1421244"/>
            <a:ext cx="2139786" cy="14224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00334" y="1129103"/>
            <a:ext cx="1815652" cy="365934"/>
          </a:xfrm>
          <a:prstGeom prst="rect">
            <a:avLst/>
          </a:prstGeom>
          <a:noFill/>
        </p:spPr>
        <p:txBody>
          <a:bodyPr wrap="square" rtlCol="0">
            <a:spAutoFit/>
          </a:bodyPr>
          <a:lstStyle/>
          <a:p>
            <a:pPr algn="ctr" fontAlgn="auto">
              <a:spcBef>
                <a:spcPts val="0"/>
              </a:spcBef>
              <a:spcAft>
                <a:spcPts val="0"/>
              </a:spcAft>
            </a:pPr>
            <a:r>
              <a:rPr lang="en-US" sz="1778" dirty="0">
                <a:solidFill>
                  <a:srgbClr val="000066"/>
                </a:solidFill>
                <a:latin typeface="Candara" panose="020E0502030303020204" pitchFamily="34" charset="0"/>
              </a:rPr>
              <a:t>Progenitors:</a:t>
            </a:r>
          </a:p>
        </p:txBody>
      </p:sp>
      <p:sp>
        <p:nvSpPr>
          <p:cNvPr id="12" name="TextBox 11"/>
          <p:cNvSpPr txBox="1"/>
          <p:nvPr/>
        </p:nvSpPr>
        <p:spPr>
          <a:xfrm>
            <a:off x="2561227" y="3521411"/>
            <a:ext cx="304800" cy="365934"/>
          </a:xfrm>
          <a:prstGeom prst="rect">
            <a:avLst/>
          </a:prstGeom>
          <a:noFill/>
        </p:spPr>
        <p:txBody>
          <a:bodyPr wrap="square" rtlCol="0">
            <a:spAutoFit/>
          </a:bodyPr>
          <a:lstStyle/>
          <a:p>
            <a:pPr fontAlgn="auto">
              <a:spcBef>
                <a:spcPts val="0"/>
              </a:spcBef>
              <a:spcAft>
                <a:spcPts val="0"/>
              </a:spcAft>
            </a:pPr>
            <a:r>
              <a:rPr lang="en-US" sz="1778" dirty="0">
                <a:solidFill>
                  <a:srgbClr val="990000"/>
                </a:solidFill>
                <a:latin typeface="Calibri"/>
              </a:rPr>
              <a:t>=</a:t>
            </a:r>
          </a:p>
        </p:txBody>
      </p:sp>
      <p:sp>
        <p:nvSpPr>
          <p:cNvPr id="14" name="TextBox 13"/>
          <p:cNvSpPr txBox="1"/>
          <p:nvPr/>
        </p:nvSpPr>
        <p:spPr>
          <a:xfrm>
            <a:off x="295406" y="1496428"/>
            <a:ext cx="2029765" cy="830997"/>
          </a:xfrm>
          <a:prstGeom prst="rect">
            <a:avLst/>
          </a:prstGeom>
          <a:solidFill>
            <a:srgbClr val="D7E4BD">
              <a:alpha val="38824"/>
            </a:srgbClr>
          </a:solidFill>
        </p:spPr>
        <p:txBody>
          <a:bodyPr wrap="square" rtlCol="0">
            <a:spAutoFit/>
          </a:bodyPr>
          <a:lstStyle/>
          <a:p>
            <a:pPr algn="ctr" fontAlgn="auto">
              <a:spcBef>
                <a:spcPts val="0"/>
              </a:spcBef>
              <a:spcAft>
                <a:spcPts val="0"/>
              </a:spcAft>
            </a:pPr>
            <a:r>
              <a:rPr lang="en-US" sz="2400" i="1" dirty="0">
                <a:solidFill>
                  <a:schemeClr val="bg1"/>
                </a:solidFill>
                <a:latin typeface="Candara" panose="020E0502030303020204" pitchFamily="34" charset="0"/>
              </a:rPr>
              <a:t>T. durum </a:t>
            </a:r>
            <a:r>
              <a:rPr lang="en-US" sz="2400" dirty="0">
                <a:solidFill>
                  <a:schemeClr val="bg1"/>
                </a:solidFill>
                <a:latin typeface="Candara" panose="020E0502030303020204" pitchFamily="34" charset="0"/>
              </a:rPr>
              <a:t>based SHW</a:t>
            </a:r>
          </a:p>
        </p:txBody>
      </p:sp>
      <p:pic>
        <p:nvPicPr>
          <p:cNvPr id="1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6880" y="5130800"/>
            <a:ext cx="2199607" cy="142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533400" y="5277019"/>
            <a:ext cx="1682586" cy="461665"/>
          </a:xfrm>
          <a:prstGeom prst="rect">
            <a:avLst/>
          </a:prstGeom>
          <a:solidFill>
            <a:srgbClr val="D7E4BD">
              <a:alpha val="38824"/>
            </a:srgbClr>
          </a:solidFill>
        </p:spPr>
        <p:txBody>
          <a:bodyPr wrap="square" rtlCol="0">
            <a:spAutoFit/>
          </a:bodyPr>
          <a:lstStyle/>
          <a:p>
            <a:pPr algn="ctr" fontAlgn="auto">
              <a:spcBef>
                <a:spcPts val="0"/>
              </a:spcBef>
              <a:spcAft>
                <a:spcPts val="0"/>
              </a:spcAft>
            </a:pPr>
            <a:r>
              <a:rPr lang="en-US" sz="2400" i="1" dirty="0">
                <a:solidFill>
                  <a:schemeClr val="bg1"/>
                </a:solidFill>
                <a:latin typeface="Calibri"/>
              </a:rPr>
              <a:t>T. </a:t>
            </a:r>
            <a:r>
              <a:rPr lang="en-US" sz="2400" i="1" dirty="0" err="1">
                <a:solidFill>
                  <a:schemeClr val="bg1"/>
                </a:solidFill>
                <a:latin typeface="Candara" panose="020E0502030303020204" pitchFamily="34" charset="0"/>
              </a:rPr>
              <a:t>dicoccon</a:t>
            </a:r>
            <a:endParaRPr lang="en-US" sz="2400" dirty="0">
              <a:solidFill>
                <a:schemeClr val="bg1"/>
              </a:solidFill>
              <a:latin typeface="Candara" panose="020E0502030303020204" pitchFamily="34" charset="0"/>
            </a:endParaRPr>
          </a:p>
        </p:txBody>
      </p:sp>
      <p:sp>
        <p:nvSpPr>
          <p:cNvPr id="17" name="Rectangle 16"/>
          <p:cNvSpPr/>
          <p:nvPr/>
        </p:nvSpPr>
        <p:spPr>
          <a:xfrm>
            <a:off x="2994801" y="5130800"/>
            <a:ext cx="2480261" cy="1015663"/>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fontAlgn="auto">
              <a:spcBef>
                <a:spcPts val="0"/>
              </a:spcBef>
              <a:spcAft>
                <a:spcPts val="0"/>
              </a:spcAft>
            </a:pPr>
            <a:r>
              <a:rPr lang="en-US" dirty="0" smtClean="0">
                <a:solidFill>
                  <a:srgbClr val="003300"/>
                </a:solidFill>
                <a:latin typeface="Microsoft Sans Serif" panose="020B0604020202020204" pitchFamily="34" charset="0"/>
                <a:cs typeface="Microsoft Sans Serif" panose="020B0604020202020204" pitchFamily="34" charset="0"/>
              </a:rPr>
              <a:t>Two lines identified </a:t>
            </a:r>
            <a:r>
              <a:rPr lang="en-US" dirty="0">
                <a:solidFill>
                  <a:srgbClr val="003300"/>
                </a:solidFill>
                <a:latin typeface="Microsoft Sans Serif" panose="020B0604020202020204" pitchFamily="34" charset="0"/>
                <a:cs typeface="Microsoft Sans Serif" panose="020B0604020202020204" pitchFamily="34" charset="0"/>
              </a:rPr>
              <a:t>in 2016 for release in NWPZ of India</a:t>
            </a:r>
          </a:p>
        </p:txBody>
      </p:sp>
      <p:sp>
        <p:nvSpPr>
          <p:cNvPr id="21" name="TextBox 20"/>
          <p:cNvSpPr txBox="1"/>
          <p:nvPr/>
        </p:nvSpPr>
        <p:spPr>
          <a:xfrm>
            <a:off x="2551115" y="1618776"/>
            <a:ext cx="304800" cy="365934"/>
          </a:xfrm>
          <a:prstGeom prst="rect">
            <a:avLst/>
          </a:prstGeom>
          <a:noFill/>
        </p:spPr>
        <p:txBody>
          <a:bodyPr wrap="square" rtlCol="0">
            <a:spAutoFit/>
          </a:bodyPr>
          <a:lstStyle/>
          <a:p>
            <a:pPr fontAlgn="auto">
              <a:spcBef>
                <a:spcPts val="0"/>
              </a:spcBef>
              <a:spcAft>
                <a:spcPts val="0"/>
              </a:spcAft>
            </a:pPr>
            <a:r>
              <a:rPr lang="en-US" sz="1778" dirty="0">
                <a:solidFill>
                  <a:srgbClr val="990000"/>
                </a:solidFill>
                <a:latin typeface="Calibri"/>
              </a:rPr>
              <a:t>=</a:t>
            </a:r>
          </a:p>
        </p:txBody>
      </p:sp>
      <p:pic>
        <p:nvPicPr>
          <p:cNvPr id="3078" name="Picture 6" descr="Image result for pictures of Triticum spelt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950" y="3135071"/>
            <a:ext cx="2165163" cy="1504548"/>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821792" y="3739096"/>
            <a:ext cx="1394194" cy="461665"/>
          </a:xfrm>
          <a:prstGeom prst="rect">
            <a:avLst/>
          </a:prstGeom>
          <a:solidFill>
            <a:srgbClr val="D7E4BD">
              <a:alpha val="38824"/>
            </a:srgbClr>
          </a:solidFill>
        </p:spPr>
        <p:txBody>
          <a:bodyPr wrap="square" rtlCol="0">
            <a:spAutoFit/>
          </a:bodyPr>
          <a:lstStyle/>
          <a:p>
            <a:pPr fontAlgn="auto">
              <a:spcBef>
                <a:spcPts val="0"/>
              </a:spcBef>
              <a:spcAft>
                <a:spcPts val="0"/>
              </a:spcAft>
            </a:pPr>
            <a:r>
              <a:rPr lang="en-US" sz="2400" i="1" dirty="0">
                <a:solidFill>
                  <a:schemeClr val="bg1"/>
                </a:solidFill>
                <a:latin typeface="Candara" panose="020E0502030303020204" pitchFamily="34" charset="0"/>
              </a:rPr>
              <a:t>T. </a:t>
            </a:r>
            <a:r>
              <a:rPr lang="en-US" sz="2400" i="1" dirty="0" err="1">
                <a:solidFill>
                  <a:schemeClr val="bg1"/>
                </a:solidFill>
                <a:latin typeface="Candara" panose="020E0502030303020204" pitchFamily="34" charset="0"/>
              </a:rPr>
              <a:t>spelta</a:t>
            </a:r>
            <a:endParaRPr lang="en-US" sz="2400" dirty="0">
              <a:solidFill>
                <a:schemeClr val="bg1"/>
              </a:solidFill>
              <a:latin typeface="Candara" panose="020E0502030303020204" pitchFamily="34" charset="0"/>
            </a:endParaRPr>
          </a:p>
        </p:txBody>
      </p:sp>
      <p:sp>
        <p:nvSpPr>
          <p:cNvPr id="26" name="Rectangle 25"/>
          <p:cNvSpPr/>
          <p:nvPr/>
        </p:nvSpPr>
        <p:spPr>
          <a:xfrm>
            <a:off x="6067480" y="4876800"/>
            <a:ext cx="3095570" cy="1631216"/>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fontAlgn="auto">
              <a:spcBef>
                <a:spcPts val="0"/>
              </a:spcBef>
              <a:spcAft>
                <a:spcPts val="0"/>
              </a:spcAft>
            </a:pPr>
            <a:r>
              <a:rPr lang="en-US" dirty="0">
                <a:solidFill>
                  <a:srgbClr val="003300"/>
                </a:solidFill>
                <a:latin typeface="Microsoft Sans Serif" panose="020B0604020202020204" pitchFamily="34" charset="0"/>
                <a:cs typeface="Microsoft Sans Serif" panose="020B0604020202020204" pitchFamily="34" charset="0"/>
              </a:rPr>
              <a:t>High yielding lines with high Zn from Iranian and Mexican landraces and other sources also developed </a:t>
            </a:r>
            <a:r>
              <a:rPr lang="en-US" dirty="0" smtClean="0">
                <a:solidFill>
                  <a:srgbClr val="003300"/>
                </a:solidFill>
                <a:latin typeface="Microsoft Sans Serif" panose="020B0604020202020204" pitchFamily="34" charset="0"/>
                <a:cs typeface="Microsoft Sans Serif" panose="020B0604020202020204" pitchFamily="34" charset="0"/>
              </a:rPr>
              <a:t>&amp; distributed</a:t>
            </a:r>
            <a:endParaRPr lang="en-US" dirty="0">
              <a:solidFill>
                <a:srgbClr val="003300"/>
              </a:solidFill>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2818257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 name="Rectangle 3"/>
          <p:cNvSpPr>
            <a:spLocks noChangeArrowheads="1"/>
          </p:cNvSpPr>
          <p:nvPr/>
        </p:nvSpPr>
        <p:spPr bwMode="auto">
          <a:xfrm>
            <a:off x="457200" y="762000"/>
            <a:ext cx="8686800" cy="1752600"/>
          </a:xfrm>
          <a:prstGeom prst="rect">
            <a:avLst/>
          </a:prstGeom>
          <a:noFill/>
          <a:ln w="9525">
            <a:noFill/>
            <a:miter lim="800000"/>
            <a:headEnd/>
            <a:tailEnd/>
          </a:ln>
        </p:spPr>
        <p:txBody>
          <a:bodyPr/>
          <a:lstStyle/>
          <a:p>
            <a:pPr eaLnBrk="1" hangingPunct="1">
              <a:spcBef>
                <a:spcPct val="20000"/>
              </a:spcBef>
            </a:pPr>
            <a:r>
              <a:rPr lang="en-US" sz="3600" b="1" dirty="0" smtClean="0"/>
              <a:t>Are the </a:t>
            </a:r>
            <a:r>
              <a:rPr lang="en-US" sz="3600" b="1" dirty="0"/>
              <a:t>extra </a:t>
            </a:r>
            <a:r>
              <a:rPr lang="en-US" sz="3600" b="1" dirty="0" smtClean="0"/>
              <a:t>nutrients bioavailable </a:t>
            </a:r>
            <a:r>
              <a:rPr lang="en-US" sz="3600" b="1" dirty="0"/>
              <a:t>at sufficient levels to improve </a:t>
            </a:r>
            <a:r>
              <a:rPr lang="en-US" sz="3600" b="1" dirty="0" smtClean="0"/>
              <a:t>micronutrient </a:t>
            </a:r>
            <a:r>
              <a:rPr lang="en-US" sz="3600" b="1" dirty="0"/>
              <a:t>status?</a:t>
            </a: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765616"/>
            <a:ext cx="5193984" cy="356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S:\C-COMMUNICATIONS AND MATERIALS\PHOTOS AND GRAPHICS\Crops\Sweet Potato\People\african_child_sweetpotato_cropped.jpg"/>
          <p:cNvPicPr>
            <a:picLocks noChangeAspect="1" noChangeArrowheads="1"/>
          </p:cNvPicPr>
          <p:nvPr/>
        </p:nvPicPr>
        <p:blipFill rotWithShape="1">
          <a:blip r:embed="rId4">
            <a:extLst>
              <a:ext uri="{28A0092B-C50C-407E-A947-70E740481C1C}">
                <a14:useLocalDpi xmlns:a14="http://schemas.microsoft.com/office/drawing/2010/main" val="0"/>
              </a:ext>
            </a:extLst>
          </a:blip>
          <a:srcRect t="6833"/>
          <a:stretch/>
        </p:blipFill>
        <p:spPr bwMode="auto">
          <a:xfrm>
            <a:off x="4334647" y="2743200"/>
            <a:ext cx="3239747"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3"/>
          <p:cNvSpPr txBox="1">
            <a:spLocks noChangeArrowheads="1"/>
          </p:cNvSpPr>
          <p:nvPr/>
        </p:nvSpPr>
        <p:spPr bwMode="auto">
          <a:xfrm>
            <a:off x="0" y="30163"/>
            <a:ext cx="9144000" cy="646331"/>
          </a:xfrm>
          <a:prstGeom prst="rect">
            <a:avLst/>
          </a:prstGeom>
          <a:noFill/>
          <a:ln w="9525">
            <a:noFill/>
            <a:miter lim="800000"/>
            <a:headEnd/>
            <a:tailEnd/>
          </a:ln>
        </p:spPr>
        <p:txBody>
          <a:bodyPr>
            <a:spAutoFit/>
          </a:bodyPr>
          <a:lstStyle/>
          <a:p>
            <a:pPr algn="ctr" eaLnBrk="1" hangingPunct="1"/>
            <a:r>
              <a:rPr lang="en-US" sz="3600" b="1" i="1" dirty="0"/>
              <a:t>Will  Biofortification Work?</a:t>
            </a:r>
            <a:endParaRPr lang="en-US" sz="3600" b="1" i="1" dirty="0">
              <a:solidFill>
                <a:srgbClr val="FF0000"/>
              </a:solidFill>
            </a:endParaRPr>
          </a:p>
        </p:txBody>
      </p:sp>
    </p:spTree>
    <p:extLst>
      <p:ext uri="{BB962C8B-B14F-4D97-AF65-F5344CB8AC3E}">
        <p14:creationId xmlns:p14="http://schemas.microsoft.com/office/powerpoint/2010/main" val="38941332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76200" y="0"/>
            <a:ext cx="9067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spcBef>
                <a:spcPct val="20000"/>
              </a:spcBef>
            </a:pPr>
            <a:r>
              <a:rPr lang="en-US" sz="3200" i="1" dirty="0"/>
              <a:t>How do we know </a:t>
            </a:r>
            <a:r>
              <a:rPr lang="en-US" sz="3200" i="1" dirty="0" smtClean="0"/>
              <a:t>zinc wheat works?</a:t>
            </a:r>
            <a:endParaRPr lang="en-US" sz="3200" i="1" dirty="0"/>
          </a:p>
        </p:txBody>
      </p:sp>
      <p:sp>
        <p:nvSpPr>
          <p:cNvPr id="34819" name="Rectangle 3"/>
          <p:cNvSpPr>
            <a:spLocks noChangeArrowheads="1"/>
          </p:cNvSpPr>
          <p:nvPr/>
        </p:nvSpPr>
        <p:spPr bwMode="auto">
          <a:xfrm>
            <a:off x="457200" y="274638"/>
            <a:ext cx="82296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spcBef>
                <a:spcPct val="0"/>
              </a:spcBef>
            </a:pPr>
            <a:endParaRPr lang="en-US" sz="1400">
              <a:solidFill>
                <a:schemeClr val="tx2"/>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69758"/>
            <a:ext cx="8993407" cy="4844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95251" y="5555449"/>
            <a:ext cx="8917206" cy="707886"/>
          </a:xfrm>
          <a:prstGeom prst="rect">
            <a:avLst/>
          </a:prstGeom>
        </p:spPr>
        <p:txBody>
          <a:bodyPr wrap="square">
            <a:spAutoFit/>
          </a:bodyPr>
          <a:lstStyle/>
          <a:p>
            <a:pPr lvl="0">
              <a:spcBef>
                <a:spcPct val="30000"/>
              </a:spcBef>
              <a:defRPr/>
            </a:pPr>
            <a:r>
              <a:rPr lang="en-US" sz="1800" b="0" dirty="0">
                <a:solidFill>
                  <a:schemeClr val="tx2">
                    <a:lumMod val="50000"/>
                  </a:schemeClr>
                </a:solidFill>
              </a:rPr>
              <a:t>D</a:t>
            </a:r>
            <a:r>
              <a:rPr lang="en-US" b="0" dirty="0">
                <a:solidFill>
                  <a:schemeClr val="tx2">
                    <a:lumMod val="50000"/>
                  </a:schemeClr>
                </a:solidFill>
              </a:rPr>
              <a:t>emonstrated that zinc in biofortified wheat is well absorbed by women of child bearing age in Mexico and Switzerland </a:t>
            </a:r>
          </a:p>
        </p:txBody>
      </p:sp>
    </p:spTree>
    <p:extLst>
      <p:ext uri="{BB962C8B-B14F-4D97-AF65-F5344CB8AC3E}">
        <p14:creationId xmlns:p14="http://schemas.microsoft.com/office/powerpoint/2010/main" val="2053828402"/>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479822"/>
          </a:xfrm>
        </p:spPr>
        <p:txBody>
          <a:bodyPr/>
          <a:lstStyle/>
          <a:p>
            <a:r>
              <a:rPr lang="en-US" sz="3200" b="1" i="1" kern="1200" dirty="0" smtClean="0">
                <a:solidFill>
                  <a:schemeClr val="tx1"/>
                </a:solidFill>
                <a:latin typeface="Microsoft Sans Serif" pitchFamily="34" charset="0"/>
                <a:ea typeface="+mn-ea"/>
                <a:cs typeface="+mn-cs"/>
              </a:rPr>
              <a:t>Results demonstrated:</a:t>
            </a:r>
            <a:endParaRPr lang="en-US" sz="3200" b="1" i="1" kern="1200" dirty="0">
              <a:solidFill>
                <a:schemeClr val="tx1"/>
              </a:solidFill>
              <a:latin typeface="Microsoft Sans Serif" pitchFamily="34" charset="0"/>
              <a:ea typeface="+mn-ea"/>
              <a:cs typeface="+mn-cs"/>
            </a:endParaRPr>
          </a:p>
        </p:txBody>
      </p:sp>
      <p:sp>
        <p:nvSpPr>
          <p:cNvPr id="3" name="Content Placeholder 2"/>
          <p:cNvSpPr>
            <a:spLocks noGrp="1"/>
          </p:cNvSpPr>
          <p:nvPr>
            <p:ph idx="4294967295"/>
          </p:nvPr>
        </p:nvSpPr>
        <p:spPr>
          <a:xfrm>
            <a:off x="628650" y="914400"/>
            <a:ext cx="7886700" cy="5181600"/>
          </a:xfrm>
        </p:spPr>
        <p:txBody>
          <a:bodyPr>
            <a:noAutofit/>
          </a:bodyPr>
          <a:lstStyle/>
          <a:p>
            <a:pPr marL="0" indent="0">
              <a:buNone/>
            </a:pPr>
            <a:r>
              <a:rPr lang="en-US" sz="2400" b="1" dirty="0" smtClean="0">
                <a:latin typeface="Microsoft Sans Serif" panose="020B0604020202020204" pitchFamily="34" charset="0"/>
                <a:cs typeface="Microsoft Sans Serif" panose="020B0604020202020204" pitchFamily="34" charset="0"/>
              </a:rPr>
              <a:t>    </a:t>
            </a:r>
            <a:r>
              <a:rPr lang="en-US" sz="2400" b="1" i="1" dirty="0" smtClean="0">
                <a:latin typeface="Microsoft Sans Serif" panose="020B0604020202020204" pitchFamily="34" charset="0"/>
                <a:cs typeface="Microsoft Sans Serif" panose="020B0604020202020204" pitchFamily="34" charset="0"/>
              </a:rPr>
              <a:t>Absorption Study </a:t>
            </a:r>
          </a:p>
          <a:p>
            <a:r>
              <a:rPr lang="en-US" sz="2400" b="1" dirty="0" smtClean="0">
                <a:latin typeface="Microsoft Sans Serif" panose="020B0604020202020204" pitchFamily="34" charset="0"/>
                <a:cs typeface="Microsoft Sans Serif" panose="020B0604020202020204" pitchFamily="34" charset="0"/>
              </a:rPr>
              <a:t>Biofortified wheat flour consumption provides nearly 70% more Zn than commercial conventional wheat, irrespective of whether the flour is white or Atta (whole wheat) flour </a:t>
            </a:r>
          </a:p>
          <a:p>
            <a:endParaRPr lang="en-US" sz="2400" b="1" dirty="0">
              <a:latin typeface="Microsoft Sans Serif" panose="020B0604020202020204" pitchFamily="34" charset="0"/>
              <a:cs typeface="Microsoft Sans Serif" panose="020B0604020202020204" pitchFamily="34" charset="0"/>
            </a:endParaRPr>
          </a:p>
          <a:p>
            <a:pPr marL="0" indent="0">
              <a:buNone/>
            </a:pPr>
            <a:r>
              <a:rPr lang="en-US" sz="2400" b="1" kern="1200" dirty="0" smtClean="0">
                <a:latin typeface="Microsoft Sans Serif" pitchFamily="34" charset="0"/>
              </a:rPr>
              <a:t>    </a:t>
            </a:r>
            <a:r>
              <a:rPr lang="en-US" sz="2400" b="1" i="1" kern="1200" dirty="0" smtClean="0">
                <a:latin typeface="Microsoft Sans Serif" pitchFamily="34" charset="0"/>
              </a:rPr>
              <a:t>Efficacy Trial </a:t>
            </a:r>
          </a:p>
          <a:p>
            <a:r>
              <a:rPr lang="en-US" sz="2400" b="1" kern="1200" dirty="0" smtClean="0">
                <a:latin typeface="Microsoft Sans Serif" pitchFamily="34" charset="0"/>
              </a:rPr>
              <a:t>Effect </a:t>
            </a:r>
            <a:r>
              <a:rPr lang="en-US" sz="2400" b="1" kern="1200" dirty="0">
                <a:latin typeface="Microsoft Sans Serif" pitchFamily="34" charset="0"/>
              </a:rPr>
              <a:t>of High Zinc Wheat Intervention on Morbidity </a:t>
            </a:r>
            <a:r>
              <a:rPr lang="en-US" sz="2400" b="1" kern="1200" dirty="0" smtClean="0">
                <a:latin typeface="Microsoft Sans Serif" pitchFamily="34" charset="0"/>
              </a:rPr>
              <a:t>Indicators in children 4-6 years of age and in woman 15—49 years of age.</a:t>
            </a:r>
          </a:p>
          <a:p>
            <a:pPr marL="0" indent="0">
              <a:spcBef>
                <a:spcPts val="0"/>
              </a:spcBef>
              <a:buNone/>
            </a:pPr>
            <a:r>
              <a:rPr lang="en-US" sz="2400" b="1" kern="1200" dirty="0">
                <a:latin typeface="Microsoft Sans Serif" pitchFamily="34" charset="0"/>
              </a:rPr>
              <a:t> </a:t>
            </a:r>
            <a:r>
              <a:rPr lang="en-US" sz="2400" b="1" kern="1200" dirty="0" smtClean="0">
                <a:latin typeface="Microsoft Sans Serif" pitchFamily="34" charset="0"/>
              </a:rPr>
              <a:t>   </a:t>
            </a:r>
          </a:p>
          <a:p>
            <a:pPr marL="0" indent="0">
              <a:spcBef>
                <a:spcPts val="0"/>
              </a:spcBef>
              <a:buNone/>
            </a:pPr>
            <a:r>
              <a:rPr lang="en-US" sz="2400" b="1" kern="1200" dirty="0">
                <a:latin typeface="Microsoft Sans Serif" pitchFamily="34" charset="0"/>
              </a:rPr>
              <a:t> </a:t>
            </a:r>
            <a:r>
              <a:rPr lang="en-US" sz="2400" b="1" kern="1200" dirty="0" smtClean="0">
                <a:latin typeface="Microsoft Sans Serif" pitchFamily="34" charset="0"/>
              </a:rPr>
              <a:t>    Value </a:t>
            </a:r>
            <a:r>
              <a:rPr lang="en-US" sz="2400" b="1" kern="1200" dirty="0">
                <a:latin typeface="Microsoft Sans Serif" pitchFamily="34" charset="0"/>
              </a:rPr>
              <a:t>of High Zinc Wheat Intervention Due To </a:t>
            </a:r>
            <a:r>
              <a:rPr lang="en-US" sz="2400" b="1" kern="1200" dirty="0" smtClean="0">
                <a:latin typeface="Microsoft Sans Serif" pitchFamily="34" charset="0"/>
              </a:rPr>
              <a:t> </a:t>
            </a:r>
          </a:p>
          <a:p>
            <a:pPr marL="0" indent="0">
              <a:spcBef>
                <a:spcPts val="0"/>
              </a:spcBef>
              <a:buNone/>
            </a:pPr>
            <a:r>
              <a:rPr lang="en-US" sz="2400" b="1" kern="1200" dirty="0" smtClean="0">
                <a:latin typeface="Microsoft Sans Serif" pitchFamily="34" charset="0"/>
              </a:rPr>
              <a:t>     Morbidity Indicators estimated at &gt;30 million $US per      </a:t>
            </a:r>
          </a:p>
          <a:p>
            <a:pPr marL="0" indent="0">
              <a:spcBef>
                <a:spcPts val="0"/>
              </a:spcBef>
              <a:buNone/>
            </a:pPr>
            <a:r>
              <a:rPr lang="en-US" sz="2400" b="1" kern="1200" dirty="0">
                <a:latin typeface="Microsoft Sans Serif" pitchFamily="34" charset="0"/>
              </a:rPr>
              <a:t> </a:t>
            </a:r>
            <a:r>
              <a:rPr lang="en-US" sz="2400" b="1" kern="1200" dirty="0" smtClean="0">
                <a:latin typeface="Microsoft Sans Serif" pitchFamily="34" charset="0"/>
              </a:rPr>
              <a:t>    year</a:t>
            </a:r>
            <a:endParaRPr lang="en-US" sz="2400" b="1" dirty="0">
              <a:latin typeface="Microsoft Sans Serif" panose="020B0604020202020204" pitchFamily="34" charset="0"/>
              <a:cs typeface="Microsoft Sans Serif" panose="020B0604020202020204" pitchFamily="34" charset="0"/>
            </a:endParaRPr>
          </a:p>
          <a:p>
            <a:pPr>
              <a:spcBef>
                <a:spcPts val="0"/>
              </a:spcBef>
            </a:pPr>
            <a:endParaRPr lang="en-US" sz="2400" b="1" dirty="0">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6264578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Rectangle 3"/>
          <p:cNvSpPr>
            <a:spLocks noChangeArrowheads="1"/>
          </p:cNvSpPr>
          <p:nvPr/>
        </p:nvSpPr>
        <p:spPr bwMode="auto">
          <a:xfrm>
            <a:off x="457200" y="600214"/>
            <a:ext cx="8153400" cy="1066800"/>
          </a:xfrm>
          <a:prstGeom prst="rect">
            <a:avLst/>
          </a:prstGeom>
          <a:noFill/>
          <a:ln w="9525">
            <a:noFill/>
            <a:miter lim="800000"/>
            <a:headEnd/>
            <a:tailEnd/>
          </a:ln>
        </p:spPr>
        <p:txBody>
          <a:bodyPr/>
          <a:lstStyle/>
          <a:p>
            <a:pPr eaLnBrk="1" hangingPunct="1">
              <a:spcBef>
                <a:spcPct val="20000"/>
              </a:spcBef>
            </a:pPr>
            <a:r>
              <a:rPr lang="en-US" sz="3600" b="1" dirty="0" smtClean="0"/>
              <a:t>Will </a:t>
            </a:r>
            <a:r>
              <a:rPr lang="en-US" sz="3600" b="1" dirty="0"/>
              <a:t>farmers adopt </a:t>
            </a:r>
            <a:r>
              <a:rPr lang="en-US" sz="3600" b="1" dirty="0" smtClean="0"/>
              <a:t>these crops and </a:t>
            </a:r>
            <a:r>
              <a:rPr lang="en-US" sz="3600" b="1" dirty="0"/>
              <a:t>will consumers </a:t>
            </a:r>
            <a:r>
              <a:rPr lang="en-US" sz="3600" b="1" dirty="0" smtClean="0"/>
              <a:t>buy &amp; eat </a:t>
            </a:r>
            <a:r>
              <a:rPr lang="en-US" sz="3600" b="1" dirty="0"/>
              <a:t>in sufficient quantities?</a:t>
            </a:r>
          </a:p>
        </p:txBody>
      </p:sp>
      <p:pic>
        <p:nvPicPr>
          <p:cNvPr id="5128" name="Picture 9"/>
          <p:cNvPicPr>
            <a:picLocks noChangeAspect="1" noChangeArrowheads="1"/>
          </p:cNvPicPr>
          <p:nvPr/>
        </p:nvPicPr>
        <p:blipFill>
          <a:blip r:embed="rId3" cstate="print"/>
          <a:srcRect t="2899" r="1561" b="7246"/>
          <a:stretch>
            <a:fillRect/>
          </a:stretch>
        </p:blipFill>
        <p:spPr bwMode="auto">
          <a:xfrm>
            <a:off x="3505200" y="1971814"/>
            <a:ext cx="3352800" cy="4124186"/>
          </a:xfrm>
          <a:prstGeom prst="rect">
            <a:avLst/>
          </a:prstGeom>
          <a:noFill/>
          <a:ln w="9525" algn="ctr">
            <a:noFill/>
            <a:miter lim="800000"/>
            <a:headEnd/>
            <a:tailEnd/>
          </a:ln>
        </p:spPr>
      </p:pic>
      <p:sp>
        <p:nvSpPr>
          <p:cNvPr id="4" name="Text Box 53"/>
          <p:cNvSpPr txBox="1">
            <a:spLocks noChangeArrowheads="1"/>
          </p:cNvSpPr>
          <p:nvPr/>
        </p:nvSpPr>
        <p:spPr bwMode="auto">
          <a:xfrm>
            <a:off x="0" y="0"/>
            <a:ext cx="9144000" cy="646331"/>
          </a:xfrm>
          <a:prstGeom prst="rect">
            <a:avLst/>
          </a:prstGeom>
          <a:noFill/>
          <a:ln w="9525">
            <a:noFill/>
            <a:miter lim="800000"/>
            <a:headEnd/>
            <a:tailEnd/>
          </a:ln>
        </p:spPr>
        <p:txBody>
          <a:bodyPr>
            <a:spAutoFit/>
          </a:bodyPr>
          <a:lstStyle/>
          <a:p>
            <a:pPr algn="ctr" eaLnBrk="1" hangingPunct="1"/>
            <a:r>
              <a:rPr lang="en-US" sz="3600" b="1" i="1" dirty="0"/>
              <a:t>Will  Biofortification Work?</a:t>
            </a:r>
            <a:endParaRPr lang="en-US" sz="3600" b="1" i="1" dirty="0">
              <a:solidFill>
                <a:srgbClr val="FF0000"/>
              </a:solidFill>
            </a:endParaRPr>
          </a:p>
        </p:txBody>
      </p:sp>
    </p:spTree>
    <p:extLst>
      <p:ext uri="{BB962C8B-B14F-4D97-AF65-F5344CB8AC3E}">
        <p14:creationId xmlns:p14="http://schemas.microsoft.com/office/powerpoint/2010/main" val="29907689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6438" name="Text Box 6"/>
          <p:cNvSpPr txBox="1">
            <a:spLocks noChangeArrowheads="1"/>
          </p:cNvSpPr>
          <p:nvPr/>
        </p:nvSpPr>
        <p:spPr bwMode="auto">
          <a:xfrm>
            <a:off x="762000" y="1447066"/>
            <a:ext cx="7467600" cy="8617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600" dirty="0" smtClean="0"/>
              <a:t>Iron &amp; Zinc </a:t>
            </a:r>
            <a:r>
              <a:rPr lang="en-US" altLang="en-US" sz="2600" b="1" i="1" dirty="0" smtClean="0"/>
              <a:t> </a:t>
            </a:r>
            <a:r>
              <a:rPr lang="en-US" altLang="en-US" sz="2400" b="1" i="1" u="sng" dirty="0" smtClean="0"/>
              <a:t>invisible traits</a:t>
            </a:r>
            <a:r>
              <a:rPr lang="en-US" altLang="en-US" sz="2400" b="1" i="1" dirty="0" smtClean="0"/>
              <a:t>  </a:t>
            </a:r>
            <a:r>
              <a:rPr lang="en-US" altLang="en-US" sz="2400" b="1" i="1" dirty="0" smtClean="0">
                <a:latin typeface="Calibri" panose="020F0502020204030204" pitchFamily="34" charset="0"/>
              </a:rPr>
              <a:t>→ </a:t>
            </a:r>
            <a:r>
              <a:rPr lang="en-US" altLang="en-US" sz="2400" dirty="0"/>
              <a:t>p</a:t>
            </a:r>
            <a:r>
              <a:rPr lang="en-US" altLang="en-US" sz="2400" dirty="0" smtClean="0"/>
              <a:t>roduct </a:t>
            </a:r>
            <a:r>
              <a:rPr lang="en-US" altLang="en-US" sz="2400" dirty="0"/>
              <a:t>attributes e.g. agronomic superiority </a:t>
            </a:r>
            <a:endParaRPr lang="en-US" altLang="en-US" sz="2400" b="1" u="sng" dirty="0"/>
          </a:p>
        </p:txBody>
      </p:sp>
      <p:sp>
        <p:nvSpPr>
          <p:cNvPr id="4626441" name="Text Box 9"/>
          <p:cNvSpPr txBox="1">
            <a:spLocks noChangeArrowheads="1"/>
          </p:cNvSpPr>
          <p:nvPr/>
        </p:nvSpPr>
        <p:spPr bwMode="auto">
          <a:xfrm>
            <a:off x="762000" y="2369403"/>
            <a:ext cx="8229600" cy="861774"/>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600" dirty="0"/>
              <a:t>pVAC </a:t>
            </a:r>
            <a:r>
              <a:rPr lang="en-US" sz="2600" dirty="0" smtClean="0"/>
              <a:t>= provitamin-A </a:t>
            </a:r>
            <a:r>
              <a:rPr lang="en-US" sz="2600" dirty="0"/>
              <a:t>Carotenoids </a:t>
            </a:r>
            <a:r>
              <a:rPr lang="en-US" altLang="en-US" sz="2400" i="1" u="sng" dirty="0" smtClean="0"/>
              <a:t>visible traits</a:t>
            </a:r>
            <a:r>
              <a:rPr lang="en-US" altLang="en-US" sz="2400" i="1" dirty="0" smtClean="0"/>
              <a:t>  </a:t>
            </a:r>
            <a:r>
              <a:rPr lang="en-US" altLang="en-US" sz="2400" i="1" dirty="0" smtClean="0">
                <a:latin typeface="Calibri" panose="020F0502020204030204" pitchFamily="34" charset="0"/>
              </a:rPr>
              <a:t>→ </a:t>
            </a:r>
            <a:r>
              <a:rPr lang="en-US" altLang="en-US" sz="2400" dirty="0" smtClean="0">
                <a:latin typeface="Calibri" panose="020F0502020204030204" pitchFamily="34" charset="0"/>
              </a:rPr>
              <a:t>i</a:t>
            </a:r>
            <a:r>
              <a:rPr lang="en-US" altLang="en-US" sz="2400" dirty="0" smtClean="0"/>
              <a:t>n addition p</a:t>
            </a:r>
            <a:r>
              <a:rPr lang="en-US" altLang="en-US" sz="2400" b="1" dirty="0" smtClean="0"/>
              <a:t>roduct </a:t>
            </a:r>
            <a:r>
              <a:rPr lang="en-US" altLang="en-US" sz="2400" b="1" dirty="0"/>
              <a:t>acceptability by producers and </a:t>
            </a:r>
            <a:r>
              <a:rPr lang="en-US" altLang="en-US" sz="2400" b="1" dirty="0" smtClean="0"/>
              <a:t>consumers</a:t>
            </a:r>
            <a:endParaRPr lang="en-US" altLang="en-US" sz="2400" b="1" u="sng" dirty="0"/>
          </a:p>
        </p:txBody>
      </p:sp>
      <p:sp>
        <p:nvSpPr>
          <p:cNvPr id="4626442" name="Text Box 10"/>
          <p:cNvSpPr txBox="1">
            <a:spLocks noChangeArrowheads="1"/>
          </p:cNvSpPr>
          <p:nvPr/>
        </p:nvSpPr>
        <p:spPr bwMode="auto">
          <a:xfrm>
            <a:off x="0" y="152400"/>
            <a:ext cx="9144000"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3200" b="1" i="1" dirty="0" smtClean="0"/>
              <a:t>Target Micronutrients: Zinc, Iron, provitamins-A                            </a:t>
            </a:r>
            <a:endParaRPr lang="en-US" altLang="en-US" sz="3200" b="1" i="1" dirty="0"/>
          </a:p>
        </p:txBody>
      </p:sp>
      <p:pic>
        <p:nvPicPr>
          <p:cNvPr id="12" name="Picture 8"/>
          <p:cNvPicPr>
            <a:picLocks noChangeAspect="1" noChangeArrowheads="1"/>
          </p:cNvPicPr>
          <p:nvPr/>
        </p:nvPicPr>
        <p:blipFill rotWithShape="1">
          <a:blip r:embed="rId3" cstate="print"/>
          <a:srcRect l="52457" t="52504" r="6707" b="11708"/>
          <a:stretch/>
        </p:blipFill>
        <p:spPr bwMode="auto">
          <a:xfrm>
            <a:off x="2882481" y="3828375"/>
            <a:ext cx="3061119" cy="2040798"/>
          </a:xfrm>
          <a:prstGeom prst="rect">
            <a:avLst/>
          </a:prstGeom>
          <a:noFill/>
          <a:ln w="9525">
            <a:noFill/>
            <a:miter lim="800000"/>
            <a:headEnd/>
            <a:tailEnd/>
          </a:ln>
        </p:spPr>
      </p:pic>
      <p:sp>
        <p:nvSpPr>
          <p:cNvPr id="13" name="Text Box 5"/>
          <p:cNvSpPr txBox="1">
            <a:spLocks noChangeArrowheads="1"/>
          </p:cNvSpPr>
          <p:nvPr/>
        </p:nvSpPr>
        <p:spPr bwMode="auto">
          <a:xfrm>
            <a:off x="152400" y="955357"/>
            <a:ext cx="7467600"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600" i="1" dirty="0" smtClean="0"/>
              <a:t>Factors prerequisite </a:t>
            </a:r>
            <a:r>
              <a:rPr lang="en-US" altLang="en-US" sz="2600" b="1" i="1" dirty="0"/>
              <a:t>for </a:t>
            </a:r>
            <a:r>
              <a:rPr lang="en-US" altLang="en-US" sz="2600" b="1" i="1" dirty="0" smtClean="0"/>
              <a:t>product adoption:</a:t>
            </a:r>
            <a:endParaRPr lang="en-US" altLang="en-US" sz="2600" b="1" i="1" dirty="0"/>
          </a:p>
        </p:txBody>
      </p:sp>
      <p:pic>
        <p:nvPicPr>
          <p:cNvPr id="14" name="Picture 5"/>
          <p:cNvPicPr>
            <a:picLocks noChangeAspect="1" noChangeArrowheads="1"/>
          </p:cNvPicPr>
          <p:nvPr/>
        </p:nvPicPr>
        <p:blipFill rotWithShape="1">
          <a:blip r:embed="rId4" cstate="print"/>
          <a:srcRect l="1822" t="3704" r="76526" b="60378"/>
          <a:stretch/>
        </p:blipFill>
        <p:spPr bwMode="auto">
          <a:xfrm>
            <a:off x="6139028" y="3352800"/>
            <a:ext cx="2852572" cy="3345971"/>
          </a:xfrm>
          <a:prstGeom prst="rect">
            <a:avLst/>
          </a:prstGeom>
          <a:noFill/>
          <a:ln w="9525">
            <a:noFill/>
            <a:miter lim="800000"/>
            <a:headEnd/>
            <a:tailEnd/>
          </a:ln>
        </p:spPr>
      </p:pic>
      <p:sp>
        <p:nvSpPr>
          <p:cNvPr id="15" name="Text Box 10"/>
          <p:cNvSpPr txBox="1">
            <a:spLocks noChangeArrowheads="1"/>
          </p:cNvSpPr>
          <p:nvPr/>
        </p:nvSpPr>
        <p:spPr bwMode="auto">
          <a:xfrm>
            <a:off x="6781800" y="4474627"/>
            <a:ext cx="1600200" cy="1077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800" b="1" i="1" dirty="0" smtClean="0">
                <a:solidFill>
                  <a:schemeClr val="bg1"/>
                </a:solidFill>
              </a:rPr>
              <a:t>Cassava</a:t>
            </a:r>
          </a:p>
          <a:p>
            <a:pPr algn="ctr"/>
            <a:r>
              <a:rPr lang="en-US" altLang="en-US" sz="2400" b="1" i="1" dirty="0" smtClean="0">
                <a:solidFill>
                  <a:schemeClr val="bg1"/>
                </a:solidFill>
              </a:rPr>
              <a:t> </a:t>
            </a:r>
            <a:r>
              <a:rPr lang="en-US" altLang="en-US" sz="2400" b="1" dirty="0" smtClean="0">
                <a:solidFill>
                  <a:schemeClr val="bg1"/>
                </a:solidFill>
              </a:rPr>
              <a:t>Gari</a:t>
            </a:r>
            <a:endParaRPr lang="en-US" altLang="en-US" sz="2400" b="1" dirty="0">
              <a:solidFill>
                <a:schemeClr val="bg1"/>
              </a:solidFill>
            </a:endParaRPr>
          </a:p>
        </p:txBody>
      </p:sp>
      <p:sp>
        <p:nvSpPr>
          <p:cNvPr id="16" name="Text Box 10"/>
          <p:cNvSpPr txBox="1">
            <a:spLocks noChangeArrowheads="1"/>
          </p:cNvSpPr>
          <p:nvPr/>
        </p:nvSpPr>
        <p:spPr bwMode="auto">
          <a:xfrm>
            <a:off x="6815510" y="6243935"/>
            <a:ext cx="160020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400" b="1" dirty="0" smtClean="0">
                <a:solidFill>
                  <a:schemeClr val="bg1"/>
                </a:solidFill>
              </a:rPr>
              <a:t>Roots</a:t>
            </a:r>
            <a:endParaRPr lang="en-US" altLang="en-US" sz="2400" b="1" dirty="0">
              <a:solidFill>
                <a:schemeClr val="bg1"/>
              </a:solidFill>
            </a:endParaRPr>
          </a:p>
        </p:txBody>
      </p:sp>
      <p:sp>
        <p:nvSpPr>
          <p:cNvPr id="17" name="Text Box 10"/>
          <p:cNvSpPr txBox="1">
            <a:spLocks noChangeArrowheads="1"/>
          </p:cNvSpPr>
          <p:nvPr/>
        </p:nvSpPr>
        <p:spPr bwMode="auto">
          <a:xfrm>
            <a:off x="3733800" y="3733800"/>
            <a:ext cx="2209800"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800" b="1" i="1" dirty="0" smtClean="0">
                <a:solidFill>
                  <a:schemeClr val="bg1"/>
                </a:solidFill>
              </a:rPr>
              <a:t>Orange Sweetpotato</a:t>
            </a:r>
            <a:endParaRPr lang="en-US" altLang="en-US" sz="2800" b="1" i="1" dirty="0">
              <a:solidFill>
                <a:schemeClr val="bg1"/>
              </a:solidFill>
            </a:endParaRPr>
          </a:p>
        </p:txBody>
      </p:sp>
      <p:pic>
        <p:nvPicPr>
          <p:cNvPr id="19" name="Picture 4" descr="S:\C-COMMUNICATIONS AND MATERIALS\PHOTOS AND GRAPHICS\Crops\Sweet Potato\People\african_child_sweetpotato_cropped.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030" t="8865" r="10352" b="15810"/>
          <a:stretch/>
        </p:blipFill>
        <p:spPr bwMode="auto">
          <a:xfrm>
            <a:off x="2882481" y="4992707"/>
            <a:ext cx="1455822"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0"/>
          <p:cNvPicPr>
            <a:picLocks noChangeAspect="1" noChangeArrowheads="1"/>
          </p:cNvPicPr>
          <p:nvPr/>
        </p:nvPicPr>
        <p:blipFill>
          <a:blip r:embed="rId6" cstate="print"/>
          <a:srcRect/>
          <a:stretch>
            <a:fillRect/>
          </a:stretch>
        </p:blipFill>
        <p:spPr bwMode="auto">
          <a:xfrm>
            <a:off x="0" y="3612177"/>
            <a:ext cx="2788623" cy="2788623"/>
          </a:xfrm>
          <a:prstGeom prst="rect">
            <a:avLst/>
          </a:prstGeom>
          <a:noFill/>
          <a:ln w="9525" algn="ctr">
            <a:noFill/>
            <a:miter lim="800000"/>
            <a:headEnd/>
            <a:tailEnd/>
          </a:ln>
        </p:spPr>
      </p:pic>
      <p:pic>
        <p:nvPicPr>
          <p:cNvPr id="23" name="Picture 9"/>
          <p:cNvPicPr>
            <a:picLocks noChangeAspect="1" noChangeArrowheads="1"/>
          </p:cNvPicPr>
          <p:nvPr/>
        </p:nvPicPr>
        <p:blipFill rotWithShape="1">
          <a:blip r:embed="rId7">
            <a:extLst>
              <a:ext uri="{28A0092B-C50C-407E-A947-70E740481C1C}">
                <a14:useLocalDpi xmlns:a14="http://schemas.microsoft.com/office/drawing/2010/main" val="0"/>
              </a:ext>
            </a:extLst>
          </a:blip>
          <a:srcRect l="5356" t="17710" r="14995" b="29975"/>
          <a:stretch/>
        </p:blipFill>
        <p:spPr bwMode="auto">
          <a:xfrm>
            <a:off x="381000" y="5715000"/>
            <a:ext cx="1981200" cy="974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 Box 10"/>
          <p:cNvSpPr txBox="1">
            <a:spLocks noChangeArrowheads="1"/>
          </p:cNvSpPr>
          <p:nvPr/>
        </p:nvSpPr>
        <p:spPr bwMode="auto">
          <a:xfrm>
            <a:off x="533400" y="6243935"/>
            <a:ext cx="160020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400" dirty="0" err="1" smtClean="0">
                <a:solidFill>
                  <a:schemeClr val="bg1"/>
                </a:solidFill>
              </a:rPr>
              <a:t>Nhsima</a:t>
            </a:r>
            <a:endParaRPr lang="en-US" altLang="en-US" sz="2400" b="1" dirty="0">
              <a:solidFill>
                <a:schemeClr val="bg1"/>
              </a:solidFill>
            </a:endParaRPr>
          </a:p>
        </p:txBody>
      </p:sp>
    </p:spTree>
    <p:extLst>
      <p:ext uri="{BB962C8B-B14F-4D97-AF65-F5344CB8AC3E}">
        <p14:creationId xmlns:p14="http://schemas.microsoft.com/office/powerpoint/2010/main" val="2869993653"/>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ChangeArrowheads="1"/>
          </p:cNvSpPr>
          <p:nvPr/>
        </p:nvSpPr>
        <p:spPr bwMode="auto">
          <a:xfrm>
            <a:off x="416257" y="1219200"/>
            <a:ext cx="8534400" cy="2133600"/>
          </a:xfrm>
          <a:prstGeom prst="rect">
            <a:avLst/>
          </a:prstGeom>
          <a:solidFill>
            <a:schemeClr val="bg1"/>
          </a:solidFill>
          <a:extLst/>
        </p:spPr>
        <p:txBody>
          <a:bodyPr vert="horz" lIns="91440" tIns="45720" rIns="91440" bIns="45720" rtlCol="0">
            <a:noAutofit/>
          </a:bodyPr>
          <a:lstStyle/>
          <a:p>
            <a:pPr marL="342900" indent="-342900">
              <a:lnSpc>
                <a:spcPct val="90000"/>
              </a:lnSpc>
              <a:spcBef>
                <a:spcPts val="0"/>
              </a:spcBef>
              <a:buFont typeface="Arial" pitchFamily="34" charset="0"/>
              <a:buChar char="•"/>
            </a:pPr>
            <a:r>
              <a:rPr lang="en-US" sz="2400" b="1" dirty="0" smtClean="0">
                <a:cs typeface="Microsoft Sans Serif" pitchFamily="34" charset="0"/>
              </a:rPr>
              <a:t>   Added </a:t>
            </a:r>
            <a:r>
              <a:rPr lang="en-US" sz="2400" b="1" dirty="0">
                <a:cs typeface="Microsoft Sans Serif" pitchFamily="34" charset="0"/>
              </a:rPr>
              <a:t>Value: </a:t>
            </a:r>
            <a:r>
              <a:rPr lang="en-US" sz="2400" b="1" dirty="0" smtClean="0">
                <a:cs typeface="Microsoft Sans Serif" pitchFamily="34" charset="0"/>
              </a:rPr>
              <a:t>awareness re nutritional/health </a:t>
            </a:r>
            <a:r>
              <a:rPr lang="en-US" sz="2400" b="1" dirty="0">
                <a:cs typeface="Microsoft Sans Serif" pitchFamily="34" charset="0"/>
              </a:rPr>
              <a:t>benefit of </a:t>
            </a:r>
            <a:r>
              <a:rPr lang="en-US" sz="2400" b="1" dirty="0" smtClean="0">
                <a:cs typeface="Microsoft Sans Serif" pitchFamily="34" charset="0"/>
              </a:rPr>
              <a:t> </a:t>
            </a:r>
          </a:p>
          <a:p>
            <a:pPr>
              <a:lnSpc>
                <a:spcPct val="90000"/>
              </a:lnSpc>
              <a:spcBef>
                <a:spcPts val="0"/>
              </a:spcBef>
            </a:pPr>
            <a:r>
              <a:rPr lang="en-US" sz="2400" b="1" dirty="0">
                <a:cs typeface="Microsoft Sans Serif" pitchFamily="34" charset="0"/>
              </a:rPr>
              <a:t> </a:t>
            </a:r>
            <a:r>
              <a:rPr lang="en-US" sz="2400" b="1" dirty="0" smtClean="0">
                <a:cs typeface="Microsoft Sans Serif" pitchFamily="34" charset="0"/>
              </a:rPr>
              <a:t>       micronutrient … higher </a:t>
            </a:r>
            <a:r>
              <a:rPr lang="en-US" sz="2400" b="1" dirty="0">
                <a:cs typeface="Microsoft Sans Serif" pitchFamily="34" charset="0"/>
              </a:rPr>
              <a:t>profit via higher </a:t>
            </a:r>
            <a:r>
              <a:rPr lang="en-US" sz="2400" b="1" dirty="0" smtClean="0">
                <a:cs typeface="Microsoft Sans Serif" pitchFamily="34" charset="0"/>
              </a:rPr>
              <a:t>yield … sensory,  </a:t>
            </a:r>
          </a:p>
          <a:p>
            <a:pPr>
              <a:lnSpc>
                <a:spcPct val="90000"/>
              </a:lnSpc>
              <a:spcBef>
                <a:spcPts val="0"/>
              </a:spcBef>
            </a:pPr>
            <a:r>
              <a:rPr lang="en-US" sz="2400" b="1" dirty="0" smtClean="0">
                <a:cs typeface="Microsoft Sans Serif" pitchFamily="34" charset="0"/>
              </a:rPr>
              <a:t>        processing characteristics … </a:t>
            </a:r>
          </a:p>
          <a:p>
            <a:pPr>
              <a:lnSpc>
                <a:spcPct val="90000"/>
              </a:lnSpc>
              <a:spcBef>
                <a:spcPts val="0"/>
              </a:spcBef>
            </a:pPr>
            <a:endParaRPr lang="en-US" sz="2400" b="1" dirty="0" smtClean="0">
              <a:cs typeface="Microsoft Sans Serif" pitchFamily="34" charset="0"/>
            </a:endParaRPr>
          </a:p>
          <a:p>
            <a:pPr marL="342900" indent="-342900">
              <a:lnSpc>
                <a:spcPct val="90000"/>
              </a:lnSpc>
              <a:spcBef>
                <a:spcPts val="0"/>
              </a:spcBef>
              <a:buFont typeface="Arial" pitchFamily="34" charset="0"/>
              <a:buChar char="•"/>
            </a:pPr>
            <a:r>
              <a:rPr lang="en-US" sz="2400" b="1" dirty="0" smtClean="0">
                <a:cs typeface="Microsoft Sans Serif" pitchFamily="34" charset="0"/>
              </a:rPr>
              <a:t>  </a:t>
            </a:r>
            <a:r>
              <a:rPr lang="en-US" sz="2400" dirty="0" smtClean="0">
                <a:cs typeface="Microsoft Sans Serif" pitchFamily="34" charset="0"/>
              </a:rPr>
              <a:t>Marketing </a:t>
            </a:r>
            <a:r>
              <a:rPr lang="en-US" sz="2400" dirty="0">
                <a:cs typeface="Microsoft Sans Serif" pitchFamily="34" charset="0"/>
              </a:rPr>
              <a:t>options – e.g. higher price, market for </a:t>
            </a:r>
            <a:r>
              <a:rPr lang="en-US" sz="2400" dirty="0" smtClean="0">
                <a:cs typeface="Microsoft Sans Serif" pitchFamily="34" charset="0"/>
              </a:rPr>
              <a:t>  </a:t>
            </a:r>
          </a:p>
          <a:p>
            <a:pPr>
              <a:lnSpc>
                <a:spcPct val="90000"/>
              </a:lnSpc>
              <a:spcBef>
                <a:spcPts val="0"/>
              </a:spcBef>
            </a:pPr>
            <a:r>
              <a:rPr lang="en-US" sz="2400" dirty="0" smtClean="0">
                <a:cs typeface="Microsoft Sans Serif" pitchFamily="34" charset="0"/>
              </a:rPr>
              <a:t>       biofortified grain </a:t>
            </a:r>
            <a:endParaRPr lang="en-US" sz="2400" dirty="0">
              <a:cs typeface="Microsoft Sans Serif" pitchFamily="34" charset="0"/>
            </a:endParaRPr>
          </a:p>
          <a:p>
            <a:pPr>
              <a:lnSpc>
                <a:spcPct val="90000"/>
              </a:lnSpc>
              <a:spcBef>
                <a:spcPts val="600"/>
              </a:spcBef>
            </a:pPr>
            <a:r>
              <a:rPr lang="en-US" sz="2400" b="1" dirty="0" smtClean="0">
                <a:cs typeface="Microsoft Sans Serif" pitchFamily="34" charset="0"/>
              </a:rPr>
              <a:t>    </a:t>
            </a:r>
            <a:endParaRPr lang="en-US" sz="2400" b="1" dirty="0">
              <a:cs typeface="Microsoft Sans Serif" pitchFamily="34" charset="0"/>
            </a:endParaRPr>
          </a:p>
        </p:txBody>
      </p:sp>
      <p:sp>
        <p:nvSpPr>
          <p:cNvPr id="11267" name="Text Box 3"/>
          <p:cNvSpPr txBox="1">
            <a:spLocks noChangeArrowheads="1"/>
          </p:cNvSpPr>
          <p:nvPr/>
        </p:nvSpPr>
        <p:spPr bwMode="auto">
          <a:xfrm>
            <a:off x="0" y="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Microsoft Sans Serif" pitchFamily="34" charset="0"/>
              </a:defRPr>
            </a:lvl1pPr>
            <a:lvl2pPr marL="742950" indent="-285750">
              <a:defRPr sz="2000" b="1">
                <a:solidFill>
                  <a:schemeClr val="tx1"/>
                </a:solidFill>
                <a:latin typeface="Microsoft Sans Serif" pitchFamily="34" charset="0"/>
              </a:defRPr>
            </a:lvl2pPr>
            <a:lvl3pPr marL="1143000" indent="-228600">
              <a:defRPr sz="2000" b="1">
                <a:solidFill>
                  <a:schemeClr val="tx1"/>
                </a:solidFill>
                <a:latin typeface="Microsoft Sans Serif" pitchFamily="34" charset="0"/>
              </a:defRPr>
            </a:lvl3pPr>
            <a:lvl4pPr marL="1600200" indent="-228600">
              <a:defRPr sz="2000" b="1">
                <a:solidFill>
                  <a:schemeClr val="tx1"/>
                </a:solidFill>
                <a:latin typeface="Microsoft Sans Serif" pitchFamily="34" charset="0"/>
              </a:defRPr>
            </a:lvl4pPr>
            <a:lvl5pPr marL="2057400" indent="-228600">
              <a:defRPr sz="2000" b="1">
                <a:solidFill>
                  <a:schemeClr val="tx1"/>
                </a:solidFill>
                <a:latin typeface="Microsoft Sans Serif" pitchFamily="34" charset="0"/>
              </a:defRPr>
            </a:lvl5pPr>
            <a:lvl6pPr marL="2514600" indent="-228600" eaLnBrk="0" fontAlgn="base" hangingPunct="0">
              <a:spcBef>
                <a:spcPct val="50000"/>
              </a:spcBef>
              <a:spcAft>
                <a:spcPct val="0"/>
              </a:spcAft>
              <a:defRPr sz="2000" b="1">
                <a:solidFill>
                  <a:schemeClr val="tx1"/>
                </a:solidFill>
                <a:latin typeface="Microsoft Sans Serif" pitchFamily="34" charset="0"/>
              </a:defRPr>
            </a:lvl6pPr>
            <a:lvl7pPr marL="2971800" indent="-228600" eaLnBrk="0" fontAlgn="base" hangingPunct="0">
              <a:spcBef>
                <a:spcPct val="50000"/>
              </a:spcBef>
              <a:spcAft>
                <a:spcPct val="0"/>
              </a:spcAft>
              <a:defRPr sz="2000" b="1">
                <a:solidFill>
                  <a:schemeClr val="tx1"/>
                </a:solidFill>
                <a:latin typeface="Microsoft Sans Serif" pitchFamily="34" charset="0"/>
              </a:defRPr>
            </a:lvl7pPr>
            <a:lvl8pPr marL="3429000" indent="-228600" eaLnBrk="0" fontAlgn="base" hangingPunct="0">
              <a:spcBef>
                <a:spcPct val="50000"/>
              </a:spcBef>
              <a:spcAft>
                <a:spcPct val="0"/>
              </a:spcAft>
              <a:defRPr sz="2000" b="1">
                <a:solidFill>
                  <a:schemeClr val="tx1"/>
                </a:solidFill>
                <a:latin typeface="Microsoft Sans Serif" pitchFamily="34" charset="0"/>
              </a:defRPr>
            </a:lvl8pPr>
            <a:lvl9pPr marL="3886200" indent="-228600" eaLnBrk="0" fontAlgn="base" hangingPunct="0">
              <a:spcBef>
                <a:spcPct val="50000"/>
              </a:spcBef>
              <a:spcAft>
                <a:spcPct val="0"/>
              </a:spcAft>
              <a:defRPr sz="2000" b="1">
                <a:solidFill>
                  <a:schemeClr val="tx1"/>
                </a:solidFill>
                <a:latin typeface="Microsoft Sans Serif" pitchFamily="34" charset="0"/>
              </a:defRPr>
            </a:lvl9pPr>
          </a:lstStyle>
          <a:p>
            <a:pPr algn="ctr" eaLnBrk="1" hangingPunct="1"/>
            <a:r>
              <a:rPr lang="en-US" sz="3200" i="1" dirty="0" smtClean="0">
                <a:cs typeface="Microsoft Sans Serif" pitchFamily="34" charset="0"/>
              </a:rPr>
              <a:t>Value Proposition - Crop &amp; Marketing Options  </a:t>
            </a:r>
            <a:endParaRPr lang="en-US" sz="3200" i="1" dirty="0">
              <a:solidFill>
                <a:srgbClr val="FF0000"/>
              </a:solidFill>
              <a:cs typeface="Microsoft Sans Serif" pitchFamily="34" charset="0"/>
            </a:endParaRPr>
          </a:p>
        </p:txBody>
      </p:sp>
      <p:sp>
        <p:nvSpPr>
          <p:cNvPr id="6" name="Rectangle 1"/>
          <p:cNvSpPr>
            <a:spLocks noChangeArrowheads="1"/>
          </p:cNvSpPr>
          <p:nvPr/>
        </p:nvSpPr>
        <p:spPr bwMode="auto">
          <a:xfrm>
            <a:off x="444331" y="5314402"/>
            <a:ext cx="5727869" cy="1150832"/>
          </a:xfrm>
          <a:prstGeom prst="rect">
            <a:avLst/>
          </a:prstGeom>
          <a:solidFill>
            <a:schemeClr val="bg1"/>
          </a:solidFill>
          <a:extLst/>
        </p:spPr>
        <p:txBody>
          <a:bodyPr vert="horz" lIns="91440" tIns="45720" rIns="91440" bIns="45720" rtlCol="0">
            <a:noAutofit/>
          </a:bodyPr>
          <a:lstStyle/>
          <a:p>
            <a:pPr marL="342900" indent="-342900">
              <a:lnSpc>
                <a:spcPct val="90000"/>
              </a:lnSpc>
              <a:spcBef>
                <a:spcPts val="0"/>
              </a:spcBef>
              <a:buFont typeface="Arial" pitchFamily="34" charset="0"/>
              <a:buChar char="•"/>
            </a:pPr>
            <a:r>
              <a:rPr lang="en-US" sz="2400" b="1" dirty="0" smtClean="0">
                <a:cs typeface="Microsoft Sans Serif" pitchFamily="34" charset="0"/>
              </a:rPr>
              <a:t> </a:t>
            </a:r>
            <a:r>
              <a:rPr lang="en-US" sz="2400" dirty="0" smtClean="0">
                <a:cs typeface="Microsoft Sans Serif" pitchFamily="34" charset="0"/>
              </a:rPr>
              <a:t>Added </a:t>
            </a:r>
            <a:r>
              <a:rPr lang="en-US" sz="2400" dirty="0">
                <a:cs typeface="Microsoft Sans Serif" pitchFamily="34" charset="0"/>
              </a:rPr>
              <a:t>Value: </a:t>
            </a:r>
            <a:r>
              <a:rPr lang="en-US" sz="2400" dirty="0" smtClean="0">
                <a:cs typeface="Microsoft Sans Serif" pitchFamily="34" charset="0"/>
              </a:rPr>
              <a:t>nutritional /  health</a:t>
            </a:r>
            <a:endParaRPr lang="en-US" sz="2400" dirty="0">
              <a:cs typeface="Microsoft Sans Serif" pitchFamily="34" charset="0"/>
            </a:endParaRPr>
          </a:p>
          <a:p>
            <a:pPr>
              <a:lnSpc>
                <a:spcPct val="90000"/>
              </a:lnSpc>
              <a:spcBef>
                <a:spcPts val="0"/>
              </a:spcBef>
            </a:pPr>
            <a:r>
              <a:rPr lang="en-US" sz="2400" dirty="0">
                <a:cs typeface="Microsoft Sans Serif" pitchFamily="34" charset="0"/>
              </a:rPr>
              <a:t>      </a:t>
            </a:r>
            <a:r>
              <a:rPr lang="en-US" sz="2400" dirty="0" smtClean="0">
                <a:cs typeface="Microsoft Sans Serif" pitchFamily="34" charset="0"/>
              </a:rPr>
              <a:t>health </a:t>
            </a:r>
            <a:r>
              <a:rPr lang="en-US" sz="2400" dirty="0">
                <a:cs typeface="Microsoft Sans Serif" pitchFamily="34" charset="0"/>
              </a:rPr>
              <a:t>… lower price </a:t>
            </a:r>
            <a:r>
              <a:rPr lang="en-US" sz="2400" dirty="0" smtClean="0">
                <a:cs typeface="Microsoft Sans Serif" pitchFamily="34" charset="0"/>
              </a:rPr>
              <a:t>… sensory       </a:t>
            </a:r>
          </a:p>
          <a:p>
            <a:pPr>
              <a:lnSpc>
                <a:spcPct val="90000"/>
              </a:lnSpc>
              <a:spcBef>
                <a:spcPts val="0"/>
              </a:spcBef>
            </a:pPr>
            <a:r>
              <a:rPr lang="en-US" sz="2400" dirty="0">
                <a:cs typeface="Microsoft Sans Serif" pitchFamily="34" charset="0"/>
              </a:rPr>
              <a:t> </a:t>
            </a:r>
            <a:r>
              <a:rPr lang="en-US" sz="2400" dirty="0" smtClean="0">
                <a:cs typeface="Microsoft Sans Serif" pitchFamily="34" charset="0"/>
              </a:rPr>
              <a:t>     or processing characteristics </a:t>
            </a:r>
            <a:endParaRPr lang="en-US" sz="2400" dirty="0">
              <a:cs typeface="Microsoft Sans Serif" pitchFamily="34" charset="0"/>
            </a:endParaRPr>
          </a:p>
        </p:txBody>
      </p:sp>
      <p:sp>
        <p:nvSpPr>
          <p:cNvPr id="9" name="Text Box 3"/>
          <p:cNvSpPr txBox="1">
            <a:spLocks noChangeArrowheads="1"/>
          </p:cNvSpPr>
          <p:nvPr/>
        </p:nvSpPr>
        <p:spPr bwMode="auto">
          <a:xfrm>
            <a:off x="381000" y="762000"/>
            <a:ext cx="4416188" cy="461665"/>
          </a:xfrm>
          <a:prstGeom prst="rect">
            <a:avLst/>
          </a:prstGeom>
          <a:noFill/>
          <a:ln w="9525">
            <a:noFill/>
            <a:miter lim="800000"/>
            <a:headEnd/>
            <a:tailEnd/>
          </a:ln>
        </p:spPr>
        <p:txBody>
          <a:bodyPr wrap="square">
            <a:spAutoFit/>
          </a:bodyPr>
          <a:lstStyle/>
          <a:p>
            <a:pPr eaLnBrk="1" hangingPunct="1"/>
            <a:r>
              <a:rPr lang="en-US" sz="2400" b="1" i="1" dirty="0" smtClean="0">
                <a:solidFill>
                  <a:schemeClr val="accent1">
                    <a:lumMod val="50000"/>
                  </a:schemeClr>
                </a:solidFill>
                <a:cs typeface="Microsoft Sans Serif" pitchFamily="34" charset="0"/>
              </a:rPr>
              <a:t>Grower/Consumer</a:t>
            </a:r>
            <a:endParaRPr lang="en-US" sz="2400" b="1" i="1" dirty="0">
              <a:solidFill>
                <a:schemeClr val="accent1">
                  <a:lumMod val="50000"/>
                </a:schemeClr>
              </a:solidFill>
              <a:cs typeface="Microsoft Sans Serif" pitchFamily="34" charset="0"/>
            </a:endParaRPr>
          </a:p>
        </p:txBody>
      </p:sp>
      <p:sp>
        <p:nvSpPr>
          <p:cNvPr id="10" name="Text Box 3"/>
          <p:cNvSpPr txBox="1">
            <a:spLocks noChangeArrowheads="1"/>
          </p:cNvSpPr>
          <p:nvPr/>
        </p:nvSpPr>
        <p:spPr bwMode="auto">
          <a:xfrm>
            <a:off x="457200" y="4876800"/>
            <a:ext cx="2514600" cy="461665"/>
          </a:xfrm>
          <a:prstGeom prst="rect">
            <a:avLst/>
          </a:prstGeom>
          <a:noFill/>
          <a:ln w="9525">
            <a:noFill/>
            <a:miter lim="800000"/>
            <a:headEnd/>
            <a:tailEnd/>
          </a:ln>
        </p:spPr>
        <p:txBody>
          <a:bodyPr wrap="square">
            <a:spAutoFit/>
          </a:bodyPr>
          <a:lstStyle/>
          <a:p>
            <a:pPr eaLnBrk="1" hangingPunct="1"/>
            <a:r>
              <a:rPr lang="en-US" sz="2400" i="1" dirty="0">
                <a:solidFill>
                  <a:schemeClr val="accent1">
                    <a:lumMod val="50000"/>
                  </a:schemeClr>
                </a:solidFill>
                <a:cs typeface="Microsoft Sans Serif" pitchFamily="34" charset="0"/>
              </a:rPr>
              <a:t>Consumer</a:t>
            </a:r>
          </a:p>
        </p:txBody>
      </p:sp>
      <p:sp>
        <p:nvSpPr>
          <p:cNvPr id="8" name="Text Box 3"/>
          <p:cNvSpPr txBox="1">
            <a:spLocks noChangeArrowheads="1"/>
          </p:cNvSpPr>
          <p:nvPr/>
        </p:nvSpPr>
        <p:spPr bwMode="auto">
          <a:xfrm>
            <a:off x="381000" y="3505200"/>
            <a:ext cx="6055057" cy="461665"/>
          </a:xfrm>
          <a:prstGeom prst="rect">
            <a:avLst/>
          </a:prstGeom>
          <a:noFill/>
          <a:ln w="9525">
            <a:noFill/>
            <a:miter lim="800000"/>
            <a:headEnd/>
            <a:tailEnd/>
          </a:ln>
        </p:spPr>
        <p:txBody>
          <a:bodyPr wrap="square">
            <a:spAutoFit/>
          </a:bodyPr>
          <a:lstStyle/>
          <a:p>
            <a:pPr eaLnBrk="1" hangingPunct="1"/>
            <a:r>
              <a:rPr lang="en-US" sz="2400" i="1" dirty="0">
                <a:solidFill>
                  <a:schemeClr val="accent1">
                    <a:lumMod val="50000"/>
                  </a:schemeClr>
                </a:solidFill>
                <a:cs typeface="Microsoft Sans Serif" pitchFamily="34" charset="0"/>
              </a:rPr>
              <a:t>Value Chain → Supply &amp; Demand Side</a:t>
            </a:r>
          </a:p>
        </p:txBody>
      </p:sp>
      <p:sp>
        <p:nvSpPr>
          <p:cNvPr id="11" name="Rectangle 1"/>
          <p:cNvSpPr>
            <a:spLocks noChangeArrowheads="1"/>
          </p:cNvSpPr>
          <p:nvPr/>
        </p:nvSpPr>
        <p:spPr bwMode="auto">
          <a:xfrm>
            <a:off x="457200" y="3935891"/>
            <a:ext cx="5603543" cy="541232"/>
          </a:xfrm>
          <a:prstGeom prst="rect">
            <a:avLst/>
          </a:prstGeom>
          <a:solidFill>
            <a:schemeClr val="bg1"/>
          </a:solidFill>
          <a:extLst/>
        </p:spPr>
        <p:txBody>
          <a:bodyPr vert="horz" lIns="91440" tIns="45720" rIns="91440" bIns="45720" rtlCol="0">
            <a:noAutofit/>
          </a:bodyPr>
          <a:lstStyle/>
          <a:p>
            <a:pPr marL="342900" indent="-342900">
              <a:lnSpc>
                <a:spcPct val="90000"/>
              </a:lnSpc>
              <a:spcBef>
                <a:spcPts val="0"/>
              </a:spcBef>
              <a:buFont typeface="Arial" pitchFamily="34" charset="0"/>
              <a:buChar char="•"/>
            </a:pPr>
            <a:r>
              <a:rPr lang="en-US" sz="2400" b="1" dirty="0" smtClean="0">
                <a:cs typeface="Microsoft Sans Serif" pitchFamily="34" charset="0"/>
              </a:rPr>
              <a:t> </a:t>
            </a:r>
            <a:r>
              <a:rPr lang="en-US" sz="2400" dirty="0" smtClean="0">
                <a:cs typeface="Microsoft Sans Serif" pitchFamily="34" charset="0"/>
              </a:rPr>
              <a:t>Marketing </a:t>
            </a:r>
            <a:r>
              <a:rPr lang="en-US" sz="2400" dirty="0">
                <a:cs typeface="Microsoft Sans Serif" pitchFamily="34" charset="0"/>
              </a:rPr>
              <a:t>options for seed &amp; </a:t>
            </a:r>
            <a:r>
              <a:rPr lang="en-US" sz="2400" dirty="0" smtClean="0">
                <a:cs typeface="Microsoft Sans Serif" pitchFamily="34" charset="0"/>
              </a:rPr>
              <a:t>  </a:t>
            </a:r>
            <a:endParaRPr lang="en-US" sz="2400" dirty="0">
              <a:cs typeface="Microsoft Sans Serif" pitchFamily="34" charset="0"/>
            </a:endParaRPr>
          </a:p>
          <a:p>
            <a:pPr>
              <a:lnSpc>
                <a:spcPct val="90000"/>
              </a:lnSpc>
              <a:spcBef>
                <a:spcPts val="0"/>
              </a:spcBef>
            </a:pPr>
            <a:r>
              <a:rPr lang="en-US" sz="2400" dirty="0">
                <a:cs typeface="Microsoft Sans Serif" pitchFamily="34" charset="0"/>
              </a:rPr>
              <a:t>      </a:t>
            </a:r>
            <a:r>
              <a:rPr lang="en-US" sz="2400" dirty="0" smtClean="0">
                <a:cs typeface="Microsoft Sans Serif" pitchFamily="34" charset="0"/>
              </a:rPr>
              <a:t>grain / processed </a:t>
            </a:r>
            <a:r>
              <a:rPr lang="en-US" sz="2400" dirty="0">
                <a:cs typeface="Microsoft Sans Serif" pitchFamily="34" charset="0"/>
              </a:rPr>
              <a:t>products</a:t>
            </a:r>
          </a:p>
        </p:txBody>
      </p:sp>
      <p:pic>
        <p:nvPicPr>
          <p:cNvPr id="15" name="Picture 42"/>
          <p:cNvPicPr>
            <a:picLocks noChangeAspect="1" noChangeArrowheads="1"/>
          </p:cNvPicPr>
          <p:nvPr/>
        </p:nvPicPr>
        <p:blipFill rotWithShape="1">
          <a:blip r:embed="rId3">
            <a:extLst>
              <a:ext uri="{28A0092B-C50C-407E-A947-70E740481C1C}">
                <a14:useLocalDpi xmlns:a14="http://schemas.microsoft.com/office/drawing/2010/main" val="0"/>
              </a:ext>
            </a:extLst>
          </a:blip>
          <a:srcRect r="11572"/>
          <a:stretch/>
        </p:blipFill>
        <p:spPr bwMode="auto">
          <a:xfrm>
            <a:off x="5638800" y="4074037"/>
            <a:ext cx="3331773" cy="263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45763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3"/>
          <p:cNvSpPr txBox="1">
            <a:spLocks noChangeArrowheads="1"/>
          </p:cNvSpPr>
          <p:nvPr/>
        </p:nvSpPr>
        <p:spPr bwMode="auto">
          <a:xfrm>
            <a:off x="152400" y="0"/>
            <a:ext cx="8763000" cy="584775"/>
          </a:xfrm>
          <a:prstGeom prst="rect">
            <a:avLst/>
          </a:prstGeom>
          <a:noFill/>
          <a:ln w="9525">
            <a:noFill/>
            <a:miter lim="800000"/>
            <a:headEnd/>
            <a:tailEnd/>
          </a:ln>
        </p:spPr>
        <p:txBody>
          <a:bodyPr>
            <a:spAutoFit/>
          </a:bodyPr>
          <a:lstStyle/>
          <a:p>
            <a:pPr algn="ctr">
              <a:spcBef>
                <a:spcPct val="0"/>
              </a:spcBef>
            </a:pPr>
            <a:r>
              <a:rPr lang="en-US" sz="3200" i="1" dirty="0" smtClean="0"/>
              <a:t>Farmer preferred Trait Packages  </a:t>
            </a:r>
            <a:endParaRPr lang="en-US" sz="3200" b="1" i="1" dirty="0" smtClean="0"/>
          </a:p>
        </p:txBody>
      </p:sp>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t="6785" b="18797"/>
          <a:stretch/>
        </p:blipFill>
        <p:spPr>
          <a:xfrm>
            <a:off x="1295400" y="3733800"/>
            <a:ext cx="6553200" cy="2743200"/>
          </a:xfrm>
          <a:prstGeom prst="rect">
            <a:avLst/>
          </a:prstGeom>
        </p:spPr>
      </p:pic>
      <p:pic>
        <p:nvPicPr>
          <p:cNvPr id="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5562" y="762000"/>
            <a:ext cx="6492875" cy="277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 Box 3"/>
          <p:cNvSpPr txBox="1">
            <a:spLocks noChangeArrowheads="1"/>
          </p:cNvSpPr>
          <p:nvPr/>
        </p:nvSpPr>
        <p:spPr bwMode="auto">
          <a:xfrm>
            <a:off x="2743200" y="762000"/>
            <a:ext cx="5029200" cy="954107"/>
          </a:xfrm>
          <a:prstGeom prst="rect">
            <a:avLst/>
          </a:prstGeom>
          <a:noFill/>
          <a:ln w="9525">
            <a:noFill/>
            <a:miter lim="800000"/>
            <a:headEnd/>
            <a:tailEnd/>
          </a:ln>
        </p:spPr>
        <p:txBody>
          <a:bodyPr wrap="square">
            <a:spAutoFit/>
          </a:bodyPr>
          <a:lstStyle/>
          <a:p>
            <a:pPr algn="r">
              <a:spcBef>
                <a:spcPct val="0"/>
              </a:spcBef>
            </a:pPr>
            <a:r>
              <a:rPr lang="en-US" sz="2800" dirty="0" smtClean="0">
                <a:solidFill>
                  <a:schemeClr val="bg1"/>
                </a:solidFill>
              </a:rPr>
              <a:t>Participatory Variety Selection in Lead Identification </a:t>
            </a:r>
            <a:endParaRPr lang="en-US" sz="2800" b="1" dirty="0" smtClean="0">
              <a:solidFill>
                <a:schemeClr val="bg1"/>
              </a:solidFill>
            </a:endParaRPr>
          </a:p>
        </p:txBody>
      </p:sp>
      <p:sp>
        <p:nvSpPr>
          <p:cNvPr id="30" name="Text Box 3"/>
          <p:cNvSpPr txBox="1">
            <a:spLocks noChangeArrowheads="1"/>
          </p:cNvSpPr>
          <p:nvPr/>
        </p:nvSpPr>
        <p:spPr bwMode="auto">
          <a:xfrm>
            <a:off x="4830763" y="5599093"/>
            <a:ext cx="3017837" cy="954107"/>
          </a:xfrm>
          <a:prstGeom prst="rect">
            <a:avLst/>
          </a:prstGeom>
          <a:noFill/>
          <a:ln w="9525">
            <a:noFill/>
            <a:miter lim="800000"/>
            <a:headEnd/>
            <a:tailEnd/>
          </a:ln>
        </p:spPr>
        <p:txBody>
          <a:bodyPr wrap="square">
            <a:spAutoFit/>
          </a:bodyPr>
          <a:lstStyle/>
          <a:p>
            <a:pPr algn="r">
              <a:spcBef>
                <a:spcPct val="0"/>
              </a:spcBef>
            </a:pPr>
            <a:r>
              <a:rPr lang="en-US" sz="2800" dirty="0" smtClean="0">
                <a:solidFill>
                  <a:schemeClr val="bg1"/>
                </a:solidFill>
              </a:rPr>
              <a:t>Seed production BHU6 2015</a:t>
            </a:r>
            <a:endParaRPr lang="en-US" sz="2800" b="1" dirty="0" smtClean="0">
              <a:solidFill>
                <a:schemeClr val="bg1"/>
              </a:solidFill>
            </a:endParaRPr>
          </a:p>
        </p:txBody>
      </p:sp>
      <p:pic>
        <p:nvPicPr>
          <p:cNvPr id="7" name="Picture 6"/>
          <p:cNvPicPr>
            <a:picLocks noChangeAspect="1"/>
          </p:cNvPicPr>
          <p:nvPr/>
        </p:nvPicPr>
        <p:blipFill>
          <a:blip r:embed="rId5"/>
          <a:stretch>
            <a:fillRect/>
          </a:stretch>
        </p:blipFill>
        <p:spPr>
          <a:xfrm>
            <a:off x="104777" y="5330686"/>
            <a:ext cx="4391023" cy="1527313"/>
          </a:xfrm>
          <a:prstGeom prst="rect">
            <a:avLst/>
          </a:prstGeom>
        </p:spPr>
      </p:pic>
    </p:spTree>
    <p:extLst>
      <p:ext uri="{BB962C8B-B14F-4D97-AF65-F5344CB8AC3E}">
        <p14:creationId xmlns:p14="http://schemas.microsoft.com/office/powerpoint/2010/main" val="2527749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ChangeArrowheads="1"/>
          </p:cNvSpPr>
          <p:nvPr/>
        </p:nvSpPr>
        <p:spPr bwMode="auto">
          <a:xfrm>
            <a:off x="971550" y="3733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8"/>
          <p:cNvSpPr>
            <a:spLocks noChangeArrowheads="1"/>
          </p:cNvSpPr>
          <p:nvPr/>
        </p:nvSpPr>
        <p:spPr bwMode="auto">
          <a:xfrm>
            <a:off x="971550" y="5562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pitchFamily="34" charset="0"/>
                <a:cs typeface="Arial" pitchFamily="34" charset="0"/>
              </a:rPr>
              <a:t> </a:t>
            </a:r>
          </a:p>
        </p:txBody>
      </p:sp>
      <p:sp>
        <p:nvSpPr>
          <p:cNvPr id="9" name="Rectangle 9"/>
          <p:cNvSpPr>
            <a:spLocks noChangeArrowheads="1"/>
          </p:cNvSpPr>
          <p:nvPr/>
        </p:nvSpPr>
        <p:spPr bwMode="auto">
          <a:xfrm>
            <a:off x="971550" y="7372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pitchFamily="34" charset="0"/>
                <a:cs typeface="Arial" pitchFamily="34" charset="0"/>
              </a:rPr>
              <a:t> </a:t>
            </a:r>
          </a:p>
        </p:txBody>
      </p:sp>
      <p:sp>
        <p:nvSpPr>
          <p:cNvPr id="10" name="Rectangle 10"/>
          <p:cNvSpPr>
            <a:spLocks noChangeArrowheads="1"/>
          </p:cNvSpPr>
          <p:nvPr/>
        </p:nvSpPr>
        <p:spPr bwMode="auto">
          <a:xfrm>
            <a:off x="971550" y="91916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pitchFamily="34" charset="0"/>
                <a:cs typeface="Arial" pitchFamily="34" charset="0"/>
              </a:rPr>
              <a:t> </a:t>
            </a:r>
          </a:p>
        </p:txBody>
      </p:sp>
      <p:pic>
        <p:nvPicPr>
          <p:cNvPr id="4107"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68263"/>
            <a:ext cx="7620000" cy="566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Box 2"/>
          <p:cNvSpPr txBox="1">
            <a:spLocks noChangeArrowheads="1"/>
          </p:cNvSpPr>
          <p:nvPr/>
        </p:nvSpPr>
        <p:spPr bwMode="auto">
          <a:xfrm>
            <a:off x="533400" y="4114800"/>
            <a:ext cx="5569857" cy="1790916"/>
          </a:xfrm>
          <a:prstGeom prst="rect">
            <a:avLst/>
          </a:prstGeom>
          <a:noFill/>
          <a:ln w="9525">
            <a:noFill/>
            <a:miter lim="800000"/>
            <a:headEnd/>
            <a:tailEnd/>
          </a:ln>
        </p:spPr>
        <p:txBody>
          <a:bodyPr rot="0" vert="horz" wrap="square" lIns="91440" tIns="45720" rIns="91440" bIns="45720" anchor="t" anchorCtr="0">
            <a:noAutofit/>
          </a:bodyPr>
          <a:lstStyle/>
          <a:p>
            <a:pPr marR="0" algn="ctr"/>
            <a:r>
              <a:rPr lang="en-US" sz="2800" b="1" dirty="0">
                <a:effectLst/>
                <a:latin typeface="Microsoft Sans Serif" panose="020B0604020202020204" pitchFamily="34" charset="0"/>
                <a:ea typeface="Times New Roman"/>
                <a:cs typeface="Microsoft Sans Serif" panose="020B0604020202020204" pitchFamily="34" charset="0"/>
              </a:rPr>
              <a:t>A mammoth crowd waiting to </a:t>
            </a:r>
            <a:r>
              <a:rPr lang="en-US" sz="2800" b="1" dirty="0" smtClean="0">
                <a:effectLst/>
                <a:latin typeface="Microsoft Sans Serif" panose="020B0604020202020204" pitchFamily="34" charset="0"/>
                <a:ea typeface="Times New Roman"/>
                <a:cs typeface="Microsoft Sans Serif" panose="020B0604020202020204" pitchFamily="34" charset="0"/>
              </a:rPr>
              <a:t>receive stems </a:t>
            </a:r>
            <a:r>
              <a:rPr lang="en-US" sz="2800" b="1" dirty="0">
                <a:effectLst/>
                <a:latin typeface="Microsoft Sans Serif" panose="020B0604020202020204" pitchFamily="34" charset="0"/>
                <a:ea typeface="Times New Roman"/>
                <a:cs typeface="Microsoft Sans Serif" panose="020B0604020202020204" pitchFamily="34" charset="0"/>
              </a:rPr>
              <a:t>at the Governor’s office in Abia</a:t>
            </a:r>
          </a:p>
        </p:txBody>
      </p:sp>
      <p:sp>
        <p:nvSpPr>
          <p:cNvPr id="11" name="Text Box 3"/>
          <p:cNvSpPr txBox="1">
            <a:spLocks noChangeArrowheads="1"/>
          </p:cNvSpPr>
          <p:nvPr/>
        </p:nvSpPr>
        <p:spPr bwMode="auto">
          <a:xfrm>
            <a:off x="0" y="115669"/>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Microsoft Sans Serif" pitchFamily="34" charset="0"/>
              </a:defRPr>
            </a:lvl1pPr>
            <a:lvl2pPr marL="742950" indent="-285750">
              <a:defRPr sz="2000" b="1">
                <a:solidFill>
                  <a:schemeClr val="tx1"/>
                </a:solidFill>
                <a:latin typeface="Microsoft Sans Serif" pitchFamily="34" charset="0"/>
              </a:defRPr>
            </a:lvl2pPr>
            <a:lvl3pPr marL="1143000" indent="-228600">
              <a:defRPr sz="2000" b="1">
                <a:solidFill>
                  <a:schemeClr val="tx1"/>
                </a:solidFill>
                <a:latin typeface="Microsoft Sans Serif" pitchFamily="34" charset="0"/>
              </a:defRPr>
            </a:lvl3pPr>
            <a:lvl4pPr marL="1600200" indent="-228600">
              <a:defRPr sz="2000" b="1">
                <a:solidFill>
                  <a:schemeClr val="tx1"/>
                </a:solidFill>
                <a:latin typeface="Microsoft Sans Serif" pitchFamily="34" charset="0"/>
              </a:defRPr>
            </a:lvl4pPr>
            <a:lvl5pPr marL="2057400" indent="-228600">
              <a:defRPr sz="2000" b="1">
                <a:solidFill>
                  <a:schemeClr val="tx1"/>
                </a:solidFill>
                <a:latin typeface="Microsoft Sans Serif" pitchFamily="34" charset="0"/>
              </a:defRPr>
            </a:lvl5pPr>
            <a:lvl6pPr marL="2514600" indent="-228600" eaLnBrk="0" fontAlgn="base" hangingPunct="0">
              <a:spcBef>
                <a:spcPct val="50000"/>
              </a:spcBef>
              <a:spcAft>
                <a:spcPct val="0"/>
              </a:spcAft>
              <a:defRPr sz="2000" b="1">
                <a:solidFill>
                  <a:schemeClr val="tx1"/>
                </a:solidFill>
                <a:latin typeface="Microsoft Sans Serif" pitchFamily="34" charset="0"/>
              </a:defRPr>
            </a:lvl6pPr>
            <a:lvl7pPr marL="2971800" indent="-228600" eaLnBrk="0" fontAlgn="base" hangingPunct="0">
              <a:spcBef>
                <a:spcPct val="50000"/>
              </a:spcBef>
              <a:spcAft>
                <a:spcPct val="0"/>
              </a:spcAft>
              <a:defRPr sz="2000" b="1">
                <a:solidFill>
                  <a:schemeClr val="tx1"/>
                </a:solidFill>
                <a:latin typeface="Microsoft Sans Serif" pitchFamily="34" charset="0"/>
              </a:defRPr>
            </a:lvl7pPr>
            <a:lvl8pPr marL="3429000" indent="-228600" eaLnBrk="0" fontAlgn="base" hangingPunct="0">
              <a:spcBef>
                <a:spcPct val="50000"/>
              </a:spcBef>
              <a:spcAft>
                <a:spcPct val="0"/>
              </a:spcAft>
              <a:defRPr sz="2000" b="1">
                <a:solidFill>
                  <a:schemeClr val="tx1"/>
                </a:solidFill>
                <a:latin typeface="Microsoft Sans Serif" pitchFamily="34" charset="0"/>
              </a:defRPr>
            </a:lvl8pPr>
            <a:lvl9pPr marL="3886200" indent="-228600" eaLnBrk="0" fontAlgn="base" hangingPunct="0">
              <a:spcBef>
                <a:spcPct val="50000"/>
              </a:spcBef>
              <a:spcAft>
                <a:spcPct val="0"/>
              </a:spcAft>
              <a:defRPr sz="2000" b="1">
                <a:solidFill>
                  <a:schemeClr val="tx1"/>
                </a:solidFill>
                <a:latin typeface="Microsoft Sans Serif" pitchFamily="34" charset="0"/>
              </a:defRPr>
            </a:lvl9pPr>
          </a:lstStyle>
          <a:p>
            <a:pPr algn="ctr" eaLnBrk="1" hangingPunct="1"/>
            <a:r>
              <a:rPr lang="en-US" sz="3200" i="1" dirty="0" smtClean="0">
                <a:cs typeface="Microsoft Sans Serif" pitchFamily="34" charset="0"/>
              </a:rPr>
              <a:t>Awareness &amp; Demand Creation are Key in Developing Sustainable Markets </a:t>
            </a:r>
            <a:endParaRPr lang="en-US" sz="3200" i="1" dirty="0">
              <a:solidFill>
                <a:srgbClr val="FF0000"/>
              </a:solidFill>
              <a:cs typeface="Microsoft Sans Serif" pitchFamily="34" charset="0"/>
            </a:endParaRPr>
          </a:p>
        </p:txBody>
      </p:sp>
    </p:spTree>
    <p:extLst>
      <p:ext uri="{BB962C8B-B14F-4D97-AF65-F5344CB8AC3E}">
        <p14:creationId xmlns:p14="http://schemas.microsoft.com/office/powerpoint/2010/main" val="13284620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33400" y="2656344"/>
            <a:ext cx="8001000" cy="2677656"/>
          </a:xfrm>
          <a:prstGeom prst="rect">
            <a:avLst/>
          </a:prstGeom>
        </p:spPr>
        <p:txBody>
          <a:bodyPr wrap="square">
            <a:spAutoFit/>
          </a:bodyPr>
          <a:lstStyle/>
          <a:p>
            <a:r>
              <a:rPr lang="en-US" sz="2800" b="1" dirty="0" smtClean="0">
                <a:solidFill>
                  <a:srgbClr val="000000"/>
                </a:solidFill>
                <a:ea typeface="Times New Roman" pitchFamily="18" charset="0"/>
                <a:cs typeface="Microsoft Sans Serif" pitchFamily="34" charset="0"/>
              </a:rPr>
              <a:t>HarvestPlus </a:t>
            </a:r>
            <a:r>
              <a:rPr lang="en-US" sz="2800" dirty="0">
                <a:solidFill>
                  <a:srgbClr val="000000"/>
                </a:solidFill>
                <a:ea typeface="Times New Roman" pitchFamily="18" charset="0"/>
                <a:cs typeface="Microsoft Sans Serif" pitchFamily="34" charset="0"/>
              </a:rPr>
              <a:t> </a:t>
            </a:r>
            <a:r>
              <a:rPr lang="en-US" sz="2800" dirty="0" smtClean="0">
                <a:solidFill>
                  <a:srgbClr val="000000"/>
                </a:solidFill>
                <a:ea typeface="Times New Roman" pitchFamily="18" charset="0"/>
                <a:cs typeface="Microsoft Sans Serif" pitchFamily="34" charset="0"/>
              </a:rPr>
              <a:t>- </a:t>
            </a:r>
            <a:r>
              <a:rPr lang="en-US" sz="2800" b="1" dirty="0" smtClean="0">
                <a:solidFill>
                  <a:srgbClr val="000000"/>
                </a:solidFill>
                <a:ea typeface="Times New Roman" pitchFamily="18" charset="0"/>
                <a:cs typeface="Microsoft Sans Serif" pitchFamily="34" charset="0"/>
              </a:rPr>
              <a:t>an interdisciplinary, global alliance of more than </a:t>
            </a:r>
            <a:r>
              <a:rPr lang="en-US" sz="2800" dirty="0">
                <a:solidFill>
                  <a:srgbClr val="000000"/>
                </a:solidFill>
                <a:ea typeface="Times New Roman" pitchFamily="18" charset="0"/>
                <a:cs typeface="Microsoft Sans Serif" pitchFamily="34" charset="0"/>
              </a:rPr>
              <a:t>2</a:t>
            </a:r>
            <a:r>
              <a:rPr lang="en-US" sz="2800" b="1" dirty="0" smtClean="0">
                <a:solidFill>
                  <a:srgbClr val="000000"/>
                </a:solidFill>
                <a:ea typeface="Times New Roman" pitchFamily="18" charset="0"/>
                <a:cs typeface="Microsoft Sans Serif" pitchFamily="34" charset="0"/>
              </a:rPr>
              <a:t>00 scientific and implementation partners in over </a:t>
            </a:r>
            <a:r>
              <a:rPr lang="en-US" sz="2800" dirty="0">
                <a:solidFill>
                  <a:srgbClr val="000000"/>
                </a:solidFill>
                <a:ea typeface="Times New Roman" pitchFamily="18" charset="0"/>
                <a:cs typeface="Microsoft Sans Serif" pitchFamily="34" charset="0"/>
              </a:rPr>
              <a:t>4</a:t>
            </a:r>
            <a:r>
              <a:rPr lang="en-US" sz="2800" b="1" dirty="0" smtClean="0">
                <a:solidFill>
                  <a:srgbClr val="000000"/>
                </a:solidFill>
                <a:ea typeface="Times New Roman" pitchFamily="18" charset="0"/>
                <a:cs typeface="Microsoft Sans Serif" pitchFamily="34" charset="0"/>
              </a:rPr>
              <a:t>0 countries </a:t>
            </a:r>
            <a:r>
              <a:rPr lang="en-US" sz="2800" b="1" dirty="0" smtClean="0">
                <a:solidFill>
                  <a:schemeClr val="bg1"/>
                </a:solidFill>
                <a:ea typeface="Times New Roman" pitchFamily="18" charset="0"/>
                <a:cs typeface="Microsoft Sans Serif" pitchFamily="34" charset="0"/>
              </a:rPr>
              <a:t>that seeks to reduce hidden hunger and provide micronutrients directly through … high-yielding, high-profit varieties of key staple foods that they eat </a:t>
            </a:r>
            <a:endParaRPr lang="en-US" sz="2800" dirty="0">
              <a:solidFill>
                <a:schemeClr val="bg1"/>
              </a:solidFill>
            </a:endParaRPr>
          </a:p>
        </p:txBody>
      </p:sp>
      <p:pic>
        <p:nvPicPr>
          <p:cNvPr id="12" name="Picture 8" descr="HarvestPlus 2011 Logo_CMYK (for print or Ppt).jpg"/>
          <p:cNvPicPr>
            <a:picLocks noChangeAspect="1"/>
          </p:cNvPicPr>
          <p:nvPr/>
        </p:nvPicPr>
        <p:blipFill rotWithShape="1">
          <a:blip r:embed="rId3" cstate="print"/>
          <a:srcRect b="10070"/>
          <a:stretch/>
        </p:blipFill>
        <p:spPr bwMode="auto">
          <a:xfrm>
            <a:off x="230031" y="1284744"/>
            <a:ext cx="2375820" cy="1828800"/>
          </a:xfrm>
          <a:prstGeom prst="rect">
            <a:avLst/>
          </a:prstGeom>
          <a:noFill/>
          <a:ln w="9525">
            <a:noFill/>
            <a:miter lim="800000"/>
            <a:headEnd/>
            <a:tailEnd/>
          </a:ln>
        </p:spPr>
      </p:pic>
      <p:sp>
        <p:nvSpPr>
          <p:cNvPr id="2" name="Rectangle 1"/>
          <p:cNvSpPr/>
          <p:nvPr/>
        </p:nvSpPr>
        <p:spPr>
          <a:xfrm>
            <a:off x="230031" y="5867198"/>
            <a:ext cx="8609169" cy="923330"/>
          </a:xfrm>
          <a:prstGeom prst="rect">
            <a:avLst/>
          </a:prstGeom>
        </p:spPr>
        <p:txBody>
          <a:bodyPr wrap="square">
            <a:spAutoFit/>
          </a:bodyPr>
          <a:lstStyle/>
          <a:p>
            <a:pPr eaLnBrk="1" fontAlgn="auto" hangingPunct="1">
              <a:spcBef>
                <a:spcPts val="0"/>
              </a:spcBef>
              <a:spcAft>
                <a:spcPts val="0"/>
              </a:spcAft>
              <a:defRPr/>
            </a:pPr>
            <a:r>
              <a:rPr lang="en-US" sz="1800" dirty="0">
                <a:solidFill>
                  <a:srgbClr val="000000"/>
                </a:solidFill>
                <a:ea typeface="Times New Roman" pitchFamily="18" charset="0"/>
                <a:cs typeface="Microsoft Sans Serif" pitchFamily="34" charset="0"/>
              </a:rPr>
              <a:t>HarvestPlus is a joint venture between two CGIAR Centers, the International Center for Tropical Agriculture (CIAT) based in Cali, Colombia and the International Food Policy Research Institute (IFPRI) based in Washington, D.C.  </a:t>
            </a:r>
            <a:endParaRPr lang="en-US" sz="1800" dirty="0">
              <a:cs typeface="Microsoft Sans Serif" pitchFamily="34" charset="0"/>
            </a:endParaRPr>
          </a:p>
        </p:txBody>
      </p:sp>
      <p:sp>
        <p:nvSpPr>
          <p:cNvPr id="6" name="Rectangle 2"/>
          <p:cNvSpPr txBox="1">
            <a:spLocks noChangeArrowheads="1"/>
          </p:cNvSpPr>
          <p:nvPr/>
        </p:nvSpPr>
        <p:spPr>
          <a:xfrm>
            <a:off x="457200" y="76200"/>
            <a:ext cx="8229600" cy="762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eaLnBrk="1" hangingPunct="1">
              <a:spcBef>
                <a:spcPct val="50000"/>
              </a:spcBef>
            </a:pPr>
            <a:r>
              <a:rPr lang="en-US" sz="3200" b="1" i="1" kern="1200" dirty="0" smtClean="0">
                <a:solidFill>
                  <a:schemeClr val="tx1"/>
                </a:solidFill>
                <a:latin typeface="Microsoft Sans Serif" pitchFamily="34" charset="0"/>
                <a:ea typeface="+mn-ea"/>
                <a:cs typeface="+mn-cs"/>
              </a:rPr>
              <a:t>addressed by</a:t>
            </a:r>
            <a:endParaRPr lang="en-US" sz="3200" b="1" i="1" kern="1200" dirty="0">
              <a:solidFill>
                <a:schemeClr val="tx1"/>
              </a:solidFill>
              <a:latin typeface="Microsoft Sans Serif" pitchFamily="34" charset="0"/>
              <a:ea typeface="+mn-ea"/>
              <a:cs typeface="+mn-cs"/>
            </a:endParaRPr>
          </a:p>
        </p:txBody>
      </p:sp>
    </p:spTree>
    <p:extLst>
      <p:ext uri="{BB962C8B-B14F-4D97-AF65-F5344CB8AC3E}">
        <p14:creationId xmlns:p14="http://schemas.microsoft.com/office/powerpoint/2010/main" val="12509850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4343400" y="228600"/>
            <a:ext cx="4661279" cy="1219200"/>
          </a:xfrm>
        </p:spPr>
        <p:txBody>
          <a:bodyPr/>
          <a:lstStyle/>
          <a:p>
            <a:pPr algn="l"/>
            <a:r>
              <a:rPr sz="3600" b="1" i="1" dirty="0" smtClean="0">
                <a:solidFill>
                  <a:schemeClr val="tx1"/>
                </a:solidFill>
                <a:latin typeface="Microsoft Sans Serif" pitchFamily="34" charset="0"/>
                <a:cs typeface="Microsoft Sans Serif" pitchFamily="34" charset="0"/>
              </a:rPr>
              <a:t>Related </a:t>
            </a:r>
            <a:r>
              <a:rPr lang="en-US" sz="3600" b="1" i="1" dirty="0" smtClean="0">
                <a:solidFill>
                  <a:schemeClr val="tx1"/>
                </a:solidFill>
                <a:latin typeface="Microsoft Sans Serif" pitchFamily="34" charset="0"/>
                <a:cs typeface="Microsoft Sans Serif" pitchFamily="34" charset="0"/>
              </a:rPr>
              <a:t>M</a:t>
            </a:r>
            <a:r>
              <a:rPr sz="3600" b="1" i="1" dirty="0" smtClean="0">
                <a:solidFill>
                  <a:schemeClr val="tx1"/>
                </a:solidFill>
                <a:latin typeface="Microsoft Sans Serif" pitchFamily="34" charset="0"/>
                <a:cs typeface="Microsoft Sans Serif" pitchFamily="34" charset="0"/>
              </a:rPr>
              <a:t>arketing Activities </a:t>
            </a:r>
          </a:p>
        </p:txBody>
      </p:sp>
      <p:sp>
        <p:nvSpPr>
          <p:cNvPr id="3" name="Content Placeholder 2"/>
          <p:cNvSpPr>
            <a:spLocks noGrp="1"/>
          </p:cNvSpPr>
          <p:nvPr>
            <p:ph idx="1"/>
          </p:nvPr>
        </p:nvSpPr>
        <p:spPr>
          <a:xfrm>
            <a:off x="152400" y="298082"/>
            <a:ext cx="4343400" cy="6550819"/>
          </a:xfrm>
        </p:spPr>
        <p:txBody>
          <a:bodyPr>
            <a:noAutofit/>
          </a:bodyPr>
          <a:lstStyle/>
          <a:p>
            <a:pPr>
              <a:defRPr/>
            </a:pPr>
            <a:r>
              <a:rPr lang="en-US" sz="2000" b="1" dirty="0" smtClean="0">
                <a:solidFill>
                  <a:schemeClr val="tx1">
                    <a:lumMod val="75000"/>
                    <a:lumOff val="25000"/>
                  </a:schemeClr>
                </a:solidFill>
                <a:latin typeface="Microsoft Sans Serif" pitchFamily="34" charset="0"/>
                <a:cs typeface="Microsoft Sans Serif" pitchFamily="34" charset="0"/>
              </a:rPr>
              <a:t>Advertising</a:t>
            </a:r>
          </a:p>
          <a:p>
            <a:pPr lvl="1">
              <a:defRPr/>
            </a:pPr>
            <a:r>
              <a:rPr lang="en-US" sz="1800" b="1" dirty="0" smtClean="0">
                <a:solidFill>
                  <a:schemeClr val="tx1">
                    <a:lumMod val="75000"/>
                    <a:lumOff val="25000"/>
                  </a:schemeClr>
                </a:solidFill>
                <a:latin typeface="Microsoft Sans Serif" pitchFamily="34" charset="0"/>
                <a:cs typeface="Microsoft Sans Serif" pitchFamily="34" charset="0"/>
              </a:rPr>
              <a:t>Radio</a:t>
            </a:r>
          </a:p>
          <a:p>
            <a:pPr lvl="1">
              <a:defRPr/>
            </a:pPr>
            <a:r>
              <a:rPr lang="en-US" sz="1800" b="1" dirty="0" smtClean="0">
                <a:solidFill>
                  <a:schemeClr val="tx1">
                    <a:lumMod val="75000"/>
                    <a:lumOff val="25000"/>
                  </a:schemeClr>
                </a:solidFill>
                <a:latin typeface="Microsoft Sans Serif" pitchFamily="34" charset="0"/>
                <a:cs typeface="Microsoft Sans Serif" pitchFamily="34" charset="0"/>
              </a:rPr>
              <a:t>TV</a:t>
            </a:r>
          </a:p>
          <a:p>
            <a:pPr lvl="1">
              <a:defRPr/>
            </a:pPr>
            <a:r>
              <a:rPr lang="en-US" sz="1800" b="1" dirty="0" smtClean="0">
                <a:solidFill>
                  <a:schemeClr val="tx1">
                    <a:lumMod val="75000"/>
                    <a:lumOff val="25000"/>
                  </a:schemeClr>
                </a:solidFill>
                <a:latin typeface="Microsoft Sans Serif" pitchFamily="34" charset="0"/>
                <a:cs typeface="Microsoft Sans Serif" pitchFamily="34" charset="0"/>
              </a:rPr>
              <a:t>Print</a:t>
            </a:r>
          </a:p>
          <a:p>
            <a:pPr lvl="1">
              <a:defRPr/>
            </a:pPr>
            <a:r>
              <a:rPr lang="en-US" sz="1800" b="1" dirty="0" smtClean="0">
                <a:solidFill>
                  <a:schemeClr val="tx1">
                    <a:lumMod val="75000"/>
                    <a:lumOff val="25000"/>
                  </a:schemeClr>
                </a:solidFill>
                <a:latin typeface="Microsoft Sans Serif" pitchFamily="34" charset="0"/>
                <a:cs typeface="Microsoft Sans Serif" pitchFamily="34" charset="0"/>
              </a:rPr>
              <a:t>Public service </a:t>
            </a:r>
          </a:p>
          <a:p>
            <a:pPr lvl="1">
              <a:defRPr/>
            </a:pPr>
            <a:r>
              <a:rPr lang="en-US" sz="1800" b="1" dirty="0" smtClean="0">
                <a:solidFill>
                  <a:schemeClr val="tx1">
                    <a:lumMod val="75000"/>
                    <a:lumOff val="25000"/>
                  </a:schemeClr>
                </a:solidFill>
                <a:latin typeface="Microsoft Sans Serif" pitchFamily="34" charset="0"/>
                <a:cs typeface="Microsoft Sans Serif" pitchFamily="34" charset="0"/>
              </a:rPr>
              <a:t>Market Loudspeaker</a:t>
            </a:r>
            <a:endParaRPr lang="en-US" sz="1800" b="1" dirty="0">
              <a:solidFill>
                <a:schemeClr val="tx1">
                  <a:lumMod val="75000"/>
                  <a:lumOff val="25000"/>
                </a:schemeClr>
              </a:solidFill>
              <a:latin typeface="Microsoft Sans Serif" pitchFamily="34" charset="0"/>
              <a:cs typeface="Microsoft Sans Serif" pitchFamily="34" charset="0"/>
            </a:endParaRPr>
          </a:p>
          <a:p>
            <a:pPr>
              <a:defRPr/>
            </a:pPr>
            <a:r>
              <a:rPr lang="en-US" sz="2000" b="1" dirty="0" smtClean="0">
                <a:solidFill>
                  <a:schemeClr val="tx1">
                    <a:lumMod val="75000"/>
                    <a:lumOff val="25000"/>
                  </a:schemeClr>
                </a:solidFill>
                <a:latin typeface="Microsoft Sans Serif" pitchFamily="34" charset="0"/>
                <a:cs typeface="Microsoft Sans Serif" pitchFamily="34" charset="0"/>
              </a:rPr>
              <a:t>Promotional Materials </a:t>
            </a:r>
          </a:p>
          <a:p>
            <a:pPr lvl="1">
              <a:defRPr/>
            </a:pPr>
            <a:r>
              <a:rPr lang="en-US" sz="1800" b="1" dirty="0" smtClean="0">
                <a:solidFill>
                  <a:schemeClr val="tx1">
                    <a:lumMod val="75000"/>
                    <a:lumOff val="25000"/>
                  </a:schemeClr>
                </a:solidFill>
                <a:latin typeface="Microsoft Sans Serif" pitchFamily="34" charset="0"/>
                <a:cs typeface="Microsoft Sans Serif" pitchFamily="34" charset="0"/>
              </a:rPr>
              <a:t>Pamphlets, </a:t>
            </a:r>
            <a:r>
              <a:rPr lang="en-US" sz="1800" b="1" dirty="0">
                <a:solidFill>
                  <a:schemeClr val="tx1">
                    <a:lumMod val="75000"/>
                    <a:lumOff val="25000"/>
                  </a:schemeClr>
                </a:solidFill>
                <a:latin typeface="Microsoft Sans Serif" pitchFamily="34" charset="0"/>
                <a:cs typeface="Microsoft Sans Serif" pitchFamily="34" charset="0"/>
              </a:rPr>
              <a:t>c</a:t>
            </a:r>
            <a:r>
              <a:rPr lang="en-US" sz="1800" b="1" dirty="0" smtClean="0">
                <a:solidFill>
                  <a:schemeClr val="tx1">
                    <a:lumMod val="75000"/>
                    <a:lumOff val="25000"/>
                  </a:schemeClr>
                </a:solidFill>
                <a:latin typeface="Microsoft Sans Serif" pitchFamily="34" charset="0"/>
                <a:cs typeface="Microsoft Sans Serif" pitchFamily="34" charset="0"/>
              </a:rPr>
              <a:t>irculars</a:t>
            </a:r>
          </a:p>
          <a:p>
            <a:pPr lvl="1">
              <a:defRPr/>
            </a:pPr>
            <a:r>
              <a:rPr lang="en-US" sz="1800" b="1" dirty="0" smtClean="0">
                <a:solidFill>
                  <a:schemeClr val="tx1">
                    <a:lumMod val="75000"/>
                    <a:lumOff val="25000"/>
                  </a:schemeClr>
                </a:solidFill>
                <a:latin typeface="Microsoft Sans Serif" pitchFamily="34" charset="0"/>
                <a:cs typeface="Microsoft Sans Serif" pitchFamily="34" charset="0"/>
              </a:rPr>
              <a:t>Brochures </a:t>
            </a:r>
            <a:endParaRPr lang="en-US" sz="1800" b="1" dirty="0">
              <a:solidFill>
                <a:schemeClr val="tx1">
                  <a:lumMod val="75000"/>
                  <a:lumOff val="25000"/>
                </a:schemeClr>
              </a:solidFill>
              <a:latin typeface="Microsoft Sans Serif" pitchFamily="34" charset="0"/>
              <a:cs typeface="Microsoft Sans Serif" pitchFamily="34" charset="0"/>
            </a:endParaRPr>
          </a:p>
          <a:p>
            <a:pPr lvl="1">
              <a:defRPr/>
            </a:pPr>
            <a:r>
              <a:rPr lang="en-US" sz="1800" b="1" dirty="0" smtClean="0">
                <a:solidFill>
                  <a:schemeClr val="tx1">
                    <a:lumMod val="75000"/>
                    <a:lumOff val="25000"/>
                  </a:schemeClr>
                </a:solidFill>
                <a:latin typeface="Microsoft Sans Serif" pitchFamily="34" charset="0"/>
                <a:cs typeface="Microsoft Sans Serif" pitchFamily="34" charset="0"/>
              </a:rPr>
              <a:t>Point of purchase (POP)</a:t>
            </a:r>
          </a:p>
          <a:p>
            <a:pPr lvl="1">
              <a:defRPr/>
            </a:pPr>
            <a:r>
              <a:rPr lang="en-US" sz="1800" b="1" dirty="0" smtClean="0">
                <a:solidFill>
                  <a:schemeClr val="tx1">
                    <a:lumMod val="75000"/>
                    <a:lumOff val="25000"/>
                  </a:schemeClr>
                </a:solidFill>
                <a:latin typeface="Microsoft Sans Serif" pitchFamily="34" charset="0"/>
                <a:cs typeface="Microsoft Sans Serif" pitchFamily="34" charset="0"/>
              </a:rPr>
              <a:t>Billboards, banners, posters</a:t>
            </a:r>
            <a:endParaRPr lang="en-US" sz="1800" b="1" dirty="0">
              <a:solidFill>
                <a:schemeClr val="tx1">
                  <a:lumMod val="75000"/>
                  <a:lumOff val="25000"/>
                </a:schemeClr>
              </a:solidFill>
              <a:latin typeface="Microsoft Sans Serif" pitchFamily="34" charset="0"/>
              <a:cs typeface="Microsoft Sans Serif" pitchFamily="34" charset="0"/>
            </a:endParaRPr>
          </a:p>
          <a:p>
            <a:pPr>
              <a:defRPr/>
            </a:pPr>
            <a:r>
              <a:rPr lang="en-US" sz="2000" b="1" dirty="0" smtClean="0">
                <a:solidFill>
                  <a:schemeClr val="tx1">
                    <a:lumMod val="75000"/>
                    <a:lumOff val="25000"/>
                  </a:schemeClr>
                </a:solidFill>
                <a:latin typeface="Microsoft Sans Serif" pitchFamily="34" charset="0"/>
                <a:cs typeface="Microsoft Sans Serif" pitchFamily="34" charset="0"/>
              </a:rPr>
              <a:t>Education/promotion </a:t>
            </a:r>
          </a:p>
          <a:p>
            <a:pPr lvl="1">
              <a:defRPr/>
            </a:pPr>
            <a:r>
              <a:rPr lang="en-US" sz="1800" b="1" dirty="0" smtClean="0">
                <a:solidFill>
                  <a:schemeClr val="tx1">
                    <a:lumMod val="75000"/>
                    <a:lumOff val="25000"/>
                  </a:schemeClr>
                </a:solidFill>
                <a:latin typeface="Microsoft Sans Serif" pitchFamily="34" charset="0"/>
                <a:cs typeface="Microsoft Sans Serif" pitchFamily="34" charset="0"/>
              </a:rPr>
              <a:t>Concerts, street theater</a:t>
            </a:r>
          </a:p>
          <a:p>
            <a:pPr lvl="1">
              <a:defRPr/>
            </a:pPr>
            <a:r>
              <a:rPr lang="en-US" sz="1800" b="1" dirty="0">
                <a:solidFill>
                  <a:schemeClr val="tx1">
                    <a:lumMod val="75000"/>
                    <a:lumOff val="25000"/>
                  </a:schemeClr>
                </a:solidFill>
                <a:latin typeface="Microsoft Sans Serif" pitchFamily="34" charset="0"/>
                <a:cs typeface="Microsoft Sans Serif" pitchFamily="34" charset="0"/>
              </a:rPr>
              <a:t>R</a:t>
            </a:r>
            <a:r>
              <a:rPr lang="en-US" sz="1800" b="1" dirty="0" smtClean="0">
                <a:solidFill>
                  <a:schemeClr val="tx1">
                    <a:lumMod val="75000"/>
                    <a:lumOff val="25000"/>
                  </a:schemeClr>
                </a:solidFill>
                <a:latin typeface="Microsoft Sans Serif" pitchFamily="34" charset="0"/>
                <a:cs typeface="Microsoft Sans Serif" pitchFamily="34" charset="0"/>
              </a:rPr>
              <a:t>oad shows, fairs</a:t>
            </a:r>
          </a:p>
          <a:p>
            <a:pPr lvl="1">
              <a:defRPr/>
            </a:pPr>
            <a:r>
              <a:rPr lang="en-US" sz="1800" b="1" dirty="0" smtClean="0">
                <a:solidFill>
                  <a:schemeClr val="tx1">
                    <a:lumMod val="75000"/>
                    <a:lumOff val="25000"/>
                  </a:schemeClr>
                </a:solidFill>
                <a:latin typeface="Microsoft Sans Serif" pitchFamily="34" charset="0"/>
                <a:cs typeface="Microsoft Sans Serif" pitchFamily="34" charset="0"/>
              </a:rPr>
              <a:t>Health center meetings &amp; training</a:t>
            </a:r>
          </a:p>
          <a:p>
            <a:pPr lvl="1">
              <a:defRPr/>
            </a:pPr>
            <a:r>
              <a:rPr lang="en-US" sz="1800" b="1" dirty="0" smtClean="0">
                <a:solidFill>
                  <a:schemeClr val="tx1">
                    <a:lumMod val="75000"/>
                    <a:lumOff val="25000"/>
                  </a:schemeClr>
                </a:solidFill>
                <a:latin typeface="Microsoft Sans Serif" pitchFamily="34" charset="0"/>
                <a:cs typeface="Microsoft Sans Serif" pitchFamily="34" charset="0"/>
              </a:rPr>
              <a:t>Public sector meetings &amp; training</a:t>
            </a:r>
          </a:p>
          <a:p>
            <a:pPr lvl="1">
              <a:defRPr/>
            </a:pPr>
            <a:r>
              <a:rPr lang="en-US" sz="1800" b="1" dirty="0">
                <a:solidFill>
                  <a:schemeClr val="tx1">
                    <a:lumMod val="75000"/>
                    <a:lumOff val="25000"/>
                  </a:schemeClr>
                </a:solidFill>
                <a:latin typeface="Microsoft Sans Serif" pitchFamily="34" charset="0"/>
                <a:cs typeface="Microsoft Sans Serif" pitchFamily="34" charset="0"/>
              </a:rPr>
              <a:t>Endorsements</a:t>
            </a:r>
          </a:p>
          <a:p>
            <a:pPr lvl="1">
              <a:defRPr/>
            </a:pPr>
            <a:endParaRPr lang="en-US" sz="1800" b="1" dirty="0">
              <a:solidFill>
                <a:schemeClr val="tx1">
                  <a:lumMod val="75000"/>
                  <a:lumOff val="25000"/>
                </a:schemeClr>
              </a:solidFill>
              <a:latin typeface="Microsoft Sans Serif" pitchFamily="34" charset="0"/>
              <a:cs typeface="Microsoft Sans Serif" pitchFamily="34" charset="0"/>
            </a:endParaRPr>
          </a:p>
          <a:p>
            <a:pPr marL="457200" lvl="1" indent="0">
              <a:buFont typeface="Arial" pitchFamily="34" charset="0"/>
              <a:buNone/>
              <a:defRPr/>
            </a:pPr>
            <a:r>
              <a:rPr lang="en-US" sz="1800" b="1" dirty="0" smtClean="0">
                <a:solidFill>
                  <a:schemeClr val="tx1">
                    <a:lumMod val="75000"/>
                    <a:lumOff val="25000"/>
                  </a:schemeClr>
                </a:solidFill>
                <a:latin typeface="Microsoft Sans Serif" pitchFamily="34" charset="0"/>
                <a:cs typeface="Microsoft Sans Serif" pitchFamily="34" charset="0"/>
              </a:rPr>
              <a:t> </a:t>
            </a:r>
          </a:p>
        </p:txBody>
      </p:sp>
      <p:pic>
        <p:nvPicPr>
          <p:cNvPr id="53252" name="Picture 6">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676400"/>
            <a:ext cx="2538310" cy="153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txBox="1">
            <a:spLocks/>
          </p:cNvSpPr>
          <p:nvPr/>
        </p:nvSpPr>
        <p:spPr bwMode="auto">
          <a:xfrm>
            <a:off x="228600" y="6019800"/>
            <a:ext cx="4114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r>
              <a:rPr lang="en-US" sz="2000" b="1" dirty="0" smtClean="0">
                <a:solidFill>
                  <a:schemeClr val="tx1">
                    <a:lumMod val="75000"/>
                    <a:lumOff val="25000"/>
                  </a:schemeClr>
                </a:solidFill>
                <a:latin typeface="Microsoft Sans Serif" pitchFamily="34" charset="0"/>
                <a:cs typeface="Microsoft Sans Serif" pitchFamily="34" charset="0"/>
              </a:rPr>
              <a:t>Premiums</a:t>
            </a:r>
          </a:p>
          <a:p>
            <a:pPr lvl="1">
              <a:defRPr/>
            </a:pPr>
            <a:r>
              <a:rPr lang="en-US" sz="1800" b="1" dirty="0" smtClean="0">
                <a:solidFill>
                  <a:schemeClr val="tx1">
                    <a:lumMod val="75000"/>
                    <a:lumOff val="25000"/>
                  </a:schemeClr>
                </a:solidFill>
                <a:latin typeface="Microsoft Sans Serif" pitchFamily="34" charset="0"/>
                <a:cs typeface="Microsoft Sans Serif" pitchFamily="34" charset="0"/>
              </a:rPr>
              <a:t>T Shirts, hats, bags, pens, etc.</a:t>
            </a:r>
            <a:endParaRPr lang="en-US" sz="1800" b="1" dirty="0">
              <a:solidFill>
                <a:schemeClr val="tx1">
                  <a:lumMod val="75000"/>
                  <a:lumOff val="25000"/>
                </a:schemeClr>
              </a:solidFill>
              <a:latin typeface="Microsoft Sans Serif" pitchFamily="34" charset="0"/>
              <a:cs typeface="Microsoft Sans Serif" pitchFamily="34" charset="0"/>
            </a:endParaRPr>
          </a:p>
        </p:txBody>
      </p:sp>
      <p:sp>
        <p:nvSpPr>
          <p:cNvPr id="7" name="Title 1"/>
          <p:cNvSpPr txBox="1">
            <a:spLocks/>
          </p:cNvSpPr>
          <p:nvPr/>
        </p:nvSpPr>
        <p:spPr bwMode="auto">
          <a:xfrm>
            <a:off x="4495799" y="3200400"/>
            <a:ext cx="4508879" cy="1402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a:r>
              <a:rPr lang="en-US" sz="2800" b="1" dirty="0" smtClean="0">
                <a:solidFill>
                  <a:schemeClr val="tx1"/>
                </a:solidFill>
                <a:latin typeface="Microsoft Sans Serif" panose="020B0604020202020204" pitchFamily="34" charset="0"/>
                <a:cs typeface="Microsoft Sans Serif" pitchFamily="34" charset="0"/>
              </a:rPr>
              <a:t>Metrics</a:t>
            </a:r>
          </a:p>
          <a:p>
            <a:pPr lvl="1" algn="l"/>
            <a:r>
              <a:rPr lang="en-US" sz="2400" b="1" i="1" dirty="0" smtClean="0">
                <a:solidFill>
                  <a:schemeClr val="tx1"/>
                </a:solidFill>
                <a:latin typeface="Microsoft Sans Serif" pitchFamily="34" charset="0"/>
                <a:cs typeface="Microsoft Sans Serif" pitchFamily="34" charset="0"/>
              </a:rPr>
              <a:t>Measuring </a:t>
            </a:r>
            <a:r>
              <a:rPr lang="en-US" sz="2400" b="1" i="1" dirty="0">
                <a:solidFill>
                  <a:schemeClr val="tx1"/>
                </a:solidFill>
                <a:latin typeface="Microsoft Sans Serif" pitchFamily="34" charset="0"/>
                <a:cs typeface="Microsoft Sans Serif" pitchFamily="34" charset="0"/>
              </a:rPr>
              <a:t>Marketing - Sales - PR  </a:t>
            </a:r>
            <a:r>
              <a:rPr lang="en-US" sz="2400" b="1" i="1" dirty="0" smtClean="0">
                <a:solidFill>
                  <a:schemeClr val="tx1"/>
                </a:solidFill>
                <a:latin typeface="Microsoft Sans Serif" pitchFamily="34" charset="0"/>
                <a:cs typeface="Microsoft Sans Serif" pitchFamily="34" charset="0"/>
              </a:rPr>
              <a:t>Effectiveness </a:t>
            </a:r>
            <a:r>
              <a:rPr lang="en-US" sz="1800" b="1" i="1" dirty="0" smtClean="0">
                <a:solidFill>
                  <a:schemeClr val="tx1"/>
                </a:solidFill>
                <a:latin typeface="Microsoft Sans Serif" pitchFamily="34" charset="0"/>
                <a:cs typeface="Microsoft Sans Serif" pitchFamily="34" charset="0"/>
              </a:rPr>
              <a:t/>
            </a:r>
            <a:br>
              <a:rPr lang="en-US" sz="1800" b="1" i="1" dirty="0" smtClean="0">
                <a:solidFill>
                  <a:schemeClr val="tx1"/>
                </a:solidFill>
                <a:latin typeface="Microsoft Sans Serif" pitchFamily="34" charset="0"/>
                <a:cs typeface="Microsoft Sans Serif" pitchFamily="34" charset="0"/>
              </a:rPr>
            </a:br>
            <a:endParaRPr lang="en-US" sz="1800" b="1" i="1" dirty="0" smtClean="0">
              <a:solidFill>
                <a:schemeClr val="tx1"/>
              </a:solidFill>
              <a:latin typeface="Microsoft Sans Serif" pitchFamily="34" charset="0"/>
              <a:cs typeface="Microsoft Sans Serif" pitchFamily="34" charset="0"/>
            </a:endParaRPr>
          </a:p>
        </p:txBody>
      </p:sp>
      <p:pic>
        <p:nvPicPr>
          <p:cNvPr id="13" name="Picture 2" descr="C:\Users\User\Desktop\knowledge-2.jpg">
            <a:hlinkClick r:id="rId5" action="ppaction://hlinkfi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6230" y="1524000"/>
            <a:ext cx="1716417" cy="1609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7531" t="1111" b="8889"/>
          <a:stretch/>
        </p:blipFill>
        <p:spPr>
          <a:xfrm>
            <a:off x="7467600" y="4367487"/>
            <a:ext cx="1395310" cy="2414314"/>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7902" t="10537" r="-742" b="20019"/>
          <a:stretch/>
        </p:blipFill>
        <p:spPr>
          <a:xfrm>
            <a:off x="5715000" y="4540361"/>
            <a:ext cx="1680646" cy="2234902"/>
          </a:xfrm>
          <a:prstGeom prst="rect">
            <a:avLst/>
          </a:prstGeom>
        </p:spPr>
      </p:pic>
      <p:sp>
        <p:nvSpPr>
          <p:cNvPr id="4" name="Rectangle 3"/>
          <p:cNvSpPr/>
          <p:nvPr/>
        </p:nvSpPr>
        <p:spPr>
          <a:xfrm>
            <a:off x="4648200" y="5394960"/>
            <a:ext cx="2011680" cy="1463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9"/>
          <a:stretch>
            <a:fillRect/>
          </a:stretch>
        </p:blipFill>
        <p:spPr>
          <a:xfrm>
            <a:off x="4800600" y="5443535"/>
            <a:ext cx="1783863" cy="1338265"/>
          </a:xfrm>
          <a:prstGeom prst="rect">
            <a:avLst/>
          </a:prstGeom>
        </p:spPr>
      </p:pic>
    </p:spTree>
    <p:extLst>
      <p:ext uri="{BB962C8B-B14F-4D97-AF65-F5344CB8AC3E}">
        <p14:creationId xmlns:p14="http://schemas.microsoft.com/office/powerpoint/2010/main" val="9420261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pPr>
              <a:spcBef>
                <a:spcPct val="50000"/>
              </a:spcBef>
            </a:pPr>
            <a:r>
              <a:rPr lang="en-US" sz="3200" b="1" i="1" kern="1200" dirty="0" smtClean="0">
                <a:solidFill>
                  <a:schemeClr val="tx1"/>
                </a:solidFill>
                <a:latin typeface="Microsoft Sans Serif" pitchFamily="34" charset="0"/>
                <a:ea typeface="+mn-ea"/>
                <a:cs typeface="Microsoft Sans Serif" panose="020B0604020202020204" pitchFamily="34" charset="0"/>
              </a:rPr>
              <a:t>Marketing – Consumer Goods - Wheat </a:t>
            </a:r>
            <a:endParaRPr lang="en-US" sz="3200" b="1" i="1" kern="1200" dirty="0">
              <a:solidFill>
                <a:schemeClr val="tx1"/>
              </a:solidFill>
              <a:latin typeface="Microsoft Sans Serif" pitchFamily="34" charset="0"/>
              <a:ea typeface="+mn-ea"/>
              <a:cs typeface="Microsoft Sans Serif" panose="020B0604020202020204" pitchFamily="34" charset="0"/>
            </a:endParaRPr>
          </a:p>
        </p:txBody>
      </p:sp>
      <p:sp>
        <p:nvSpPr>
          <p:cNvPr id="3" name="Content Placeholder 2"/>
          <p:cNvSpPr>
            <a:spLocks noGrp="1"/>
          </p:cNvSpPr>
          <p:nvPr>
            <p:ph idx="1"/>
          </p:nvPr>
        </p:nvSpPr>
        <p:spPr>
          <a:xfrm>
            <a:off x="433136" y="762000"/>
            <a:ext cx="8153400" cy="1322677"/>
          </a:xfrm>
        </p:spPr>
        <p:txBody>
          <a:bodyPr/>
          <a:lstStyle/>
          <a:p>
            <a:pPr marL="0" indent="0">
              <a:spcBef>
                <a:spcPts val="0"/>
              </a:spcBef>
              <a:buNone/>
            </a:pPr>
            <a:r>
              <a:rPr lang="en-US" sz="2400" b="1" dirty="0" smtClean="0">
                <a:latin typeface="Microsoft Sans Serif" panose="020B0604020202020204" pitchFamily="34" charset="0"/>
                <a:cs typeface="Microsoft Sans Serif" panose="020B0604020202020204" pitchFamily="34" charset="0"/>
              </a:rPr>
              <a:t>Create demand in particular for main channel processed products such as flour in generating pull in market development</a:t>
            </a:r>
            <a:endParaRPr lang="en-US" sz="2400" b="1" dirty="0">
              <a:latin typeface="Microsoft Sans Serif" panose="020B0604020202020204" pitchFamily="34" charset="0"/>
              <a:cs typeface="Microsoft Sans Serif" panose="020B0604020202020204" pitchFamily="34" charset="0"/>
            </a:endParaRPr>
          </a:p>
          <a:p>
            <a:endParaRPr lang="en-US" sz="2400" b="1" dirty="0">
              <a:latin typeface="Microsoft Sans Serif" panose="020B0604020202020204" pitchFamily="34" charset="0"/>
              <a:cs typeface="Microsoft Sans Serif" panose="020B0604020202020204" pitchFamily="34" charset="0"/>
            </a:endParaRPr>
          </a:p>
          <a:p>
            <a:endParaRPr lang="en-US" sz="2400" b="1" dirty="0">
              <a:latin typeface="Microsoft Sans Serif" panose="020B0604020202020204" pitchFamily="34" charset="0"/>
              <a:cs typeface="Microsoft Sans Serif" panose="020B0604020202020204" pitchFamily="34" charset="0"/>
            </a:endParaRPr>
          </a:p>
          <a:p>
            <a:endParaRPr lang="en-US" sz="2400" b="1" dirty="0" smtClean="0">
              <a:latin typeface="Microsoft Sans Serif" panose="020B0604020202020204" pitchFamily="34" charset="0"/>
              <a:cs typeface="Microsoft Sans Serif" panose="020B0604020202020204" pitchFamily="34" charset="0"/>
            </a:endParaRPr>
          </a:p>
          <a:p>
            <a:endParaRPr lang="en-US" sz="2400" b="1" dirty="0">
              <a:latin typeface="Microsoft Sans Serif" panose="020B0604020202020204" pitchFamily="34" charset="0"/>
              <a:cs typeface="Microsoft Sans Serif" panose="020B0604020202020204" pitchFamily="34"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300" t="3093" r="982"/>
          <a:stretch/>
        </p:blipFill>
        <p:spPr>
          <a:xfrm>
            <a:off x="141994" y="3085925"/>
            <a:ext cx="3439406" cy="2476675"/>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9873" t="25555" r="37654" b="25555"/>
          <a:stretch/>
        </p:blipFill>
        <p:spPr>
          <a:xfrm>
            <a:off x="3733800" y="3063119"/>
            <a:ext cx="2253035" cy="1943795"/>
          </a:xfrm>
          <a:prstGeom prst="rect">
            <a:avLst/>
          </a:prstGeom>
        </p:spPr>
      </p:pic>
      <p:sp>
        <p:nvSpPr>
          <p:cNvPr id="6" name="Text Box 7"/>
          <p:cNvSpPr txBox="1">
            <a:spLocks noChangeArrowheads="1"/>
          </p:cNvSpPr>
          <p:nvPr/>
        </p:nvSpPr>
        <p:spPr bwMode="auto">
          <a:xfrm>
            <a:off x="3581400" y="5006914"/>
            <a:ext cx="2589667" cy="584775"/>
          </a:xfrm>
          <a:prstGeom prst="rect">
            <a:avLst/>
          </a:prstGeom>
          <a:noFill/>
          <a:ln>
            <a:noFill/>
          </a:ln>
          <a:extLst/>
        </p:spPr>
        <p:txBody>
          <a:bodyPr wrap="square">
            <a:spAutoFit/>
          </a:bodyPr>
          <a:lstStyle>
            <a:defPPr>
              <a:defRPr lang="en-US"/>
            </a:defPPr>
            <a:lvl1pPr algn="ctr" eaLnBrk="1" hangingPunct="1"/>
            <a:lvl2pPr marL="742950" indent="-285750"/>
            <a:lvl3pPr marL="1143000" indent="-228600"/>
            <a:lvl4pPr marL="1600200" indent="-228600"/>
            <a:lvl5pPr marL="2057400" indent="-228600"/>
            <a:lvl6pPr marL="2514600" indent="-228600" eaLnBrk="0" fontAlgn="base" hangingPunct="0">
              <a:spcBef>
                <a:spcPct val="50000"/>
              </a:spcBef>
              <a:spcAft>
                <a:spcPct val="0"/>
              </a:spcAft>
            </a:lvl6pPr>
            <a:lvl7pPr marL="2971800" indent="-228600" eaLnBrk="0" fontAlgn="base" hangingPunct="0">
              <a:spcBef>
                <a:spcPct val="50000"/>
              </a:spcBef>
              <a:spcAft>
                <a:spcPct val="0"/>
              </a:spcAft>
            </a:lvl7pPr>
            <a:lvl8pPr marL="3429000" indent="-228600" eaLnBrk="0" fontAlgn="base" hangingPunct="0">
              <a:spcBef>
                <a:spcPct val="50000"/>
              </a:spcBef>
              <a:spcAft>
                <a:spcPct val="0"/>
              </a:spcAft>
            </a:lvl8pPr>
            <a:lvl9pPr marL="3886200" indent="-228600" eaLnBrk="0" fontAlgn="base" hangingPunct="0">
              <a:spcBef>
                <a:spcPct val="50000"/>
              </a:spcBef>
              <a:spcAft>
                <a:spcPct val="0"/>
              </a:spcAft>
            </a:lvl9pPr>
          </a:lstStyle>
          <a:p>
            <a:pPr>
              <a:spcBef>
                <a:spcPts val="0"/>
              </a:spcBef>
            </a:pPr>
            <a:r>
              <a:rPr lang="en-US" sz="3200" i="1" dirty="0" smtClean="0">
                <a:solidFill>
                  <a:schemeClr val="accent5">
                    <a:lumMod val="25000"/>
                  </a:schemeClr>
                </a:solidFill>
              </a:rPr>
              <a:t>Shakti man                           </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40382" y="2084677"/>
            <a:ext cx="3103618" cy="4389033"/>
          </a:xfrm>
          <a:prstGeom prst="rect">
            <a:avLst/>
          </a:prstGeom>
        </p:spPr>
      </p:pic>
    </p:spTree>
    <p:extLst>
      <p:ext uri="{BB962C8B-B14F-4D97-AF65-F5344CB8AC3E}">
        <p14:creationId xmlns:p14="http://schemas.microsoft.com/office/powerpoint/2010/main" val="5096032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6280"/>
            <a:ext cx="9158748" cy="1569660"/>
          </a:xfrm>
          <a:prstGeom prst="rect">
            <a:avLst/>
          </a:prstGeom>
        </p:spPr>
        <p:txBody>
          <a:bodyPr wrap="square">
            <a:spAutoFit/>
          </a:bodyPr>
          <a:lstStyle/>
          <a:p>
            <a:pPr algn="ctr" eaLnBrk="1" hangingPunct="1"/>
            <a:r>
              <a:rPr lang="en-US" sz="3200" i="1" dirty="0" smtClean="0">
                <a:cs typeface="Microsoft Sans Serif" panose="020B0604020202020204" pitchFamily="34" charset="0"/>
              </a:rPr>
              <a:t>&gt;4 million Farming Households are growing biofortified crops in 2016 </a:t>
            </a:r>
            <a:r>
              <a:rPr lang="en-US" sz="3200" i="1" dirty="0" smtClean="0">
                <a:cs typeface="Microsoft Sans Serif" panose="020B0604020202020204" pitchFamily="34" charset="0"/>
              </a:rPr>
              <a:t>providing </a:t>
            </a:r>
            <a:r>
              <a:rPr lang="en-US" sz="3200" i="1" dirty="0" smtClean="0">
                <a:cs typeface="Microsoft Sans Serif" panose="020B0604020202020204" pitchFamily="34" charset="0"/>
              </a:rPr>
              <a:t>access </a:t>
            </a:r>
            <a:r>
              <a:rPr lang="en-US" sz="3200" i="1" dirty="0" smtClean="0">
                <a:cs typeface="Microsoft Sans Serif" panose="020B0604020202020204" pitchFamily="34" charset="0"/>
              </a:rPr>
              <a:t>to Biofortified Food for </a:t>
            </a:r>
            <a:r>
              <a:rPr lang="en-US" sz="3200" i="1" dirty="0">
                <a:cs typeface="Microsoft Sans Serif" panose="020B0604020202020204" pitchFamily="34" charset="0"/>
              </a:rPr>
              <a:t>&gt;</a:t>
            </a:r>
            <a:r>
              <a:rPr lang="en-US" sz="3200" i="1" dirty="0" smtClean="0">
                <a:cs typeface="Microsoft Sans Serif" panose="020B0604020202020204" pitchFamily="34" charset="0"/>
              </a:rPr>
              <a:t>20 </a:t>
            </a:r>
            <a:r>
              <a:rPr lang="en-US" sz="3200" i="1" dirty="0">
                <a:cs typeface="Microsoft Sans Serif" panose="020B0604020202020204" pitchFamily="34" charset="0"/>
              </a:rPr>
              <a:t>million </a:t>
            </a:r>
          </a:p>
        </p:txBody>
      </p:sp>
      <p:pic>
        <p:nvPicPr>
          <p:cNvPr id="8" name="Picture 7"/>
          <p:cNvPicPr>
            <a:picLocks noChangeAspect="1"/>
          </p:cNvPicPr>
          <p:nvPr/>
        </p:nvPicPr>
        <p:blipFill rotWithShape="1">
          <a:blip r:embed="rId3"/>
          <a:srcRect l="9972" r="7437"/>
          <a:stretch/>
        </p:blipFill>
        <p:spPr>
          <a:xfrm>
            <a:off x="2362200" y="1905000"/>
            <a:ext cx="4732868" cy="3276600"/>
          </a:xfrm>
          <a:prstGeom prst="rect">
            <a:avLst/>
          </a:prstGeom>
        </p:spPr>
      </p:pic>
      <p:sp>
        <p:nvSpPr>
          <p:cNvPr id="9" name="Text Box 3"/>
          <p:cNvSpPr txBox="1">
            <a:spLocks noChangeArrowheads="1"/>
          </p:cNvSpPr>
          <p:nvPr/>
        </p:nvSpPr>
        <p:spPr bwMode="auto">
          <a:xfrm>
            <a:off x="0" y="2667000"/>
            <a:ext cx="2667000" cy="1292662"/>
          </a:xfrm>
          <a:prstGeom prst="rect">
            <a:avLst/>
          </a:prstGeom>
          <a:noFill/>
          <a:ln w="9525">
            <a:noFill/>
            <a:miter lim="800000"/>
            <a:headEnd/>
            <a:tailEnd/>
          </a:ln>
        </p:spPr>
        <p:txBody>
          <a:bodyPr wrap="square">
            <a:spAutoFit/>
          </a:bodyPr>
          <a:lstStyle/>
          <a:p>
            <a:pPr algn="r" eaLnBrk="1" hangingPunct="1"/>
            <a:r>
              <a:rPr lang="en-US" sz="2600" dirty="0" smtClean="0">
                <a:solidFill>
                  <a:schemeClr val="bg1">
                    <a:lumMod val="50000"/>
                  </a:schemeClr>
                </a:solidFill>
                <a:cs typeface="Microsoft Sans Serif" panose="020B0604020202020204" pitchFamily="34" charset="0"/>
              </a:rPr>
              <a:t>2016: </a:t>
            </a:r>
            <a:r>
              <a:rPr lang="en-US" sz="2600" b="1" dirty="0" smtClean="0">
                <a:solidFill>
                  <a:schemeClr val="bg1">
                    <a:lumMod val="50000"/>
                  </a:schemeClr>
                </a:solidFill>
                <a:cs typeface="Microsoft Sans Serif" panose="020B0604020202020204" pitchFamily="34" charset="0"/>
              </a:rPr>
              <a:t>3 million Farming HHs </a:t>
            </a:r>
            <a:r>
              <a:rPr lang="en-US" sz="2600" dirty="0" smtClean="0">
                <a:solidFill>
                  <a:schemeClr val="bg1">
                    <a:lumMod val="50000"/>
                  </a:schemeClr>
                </a:solidFill>
                <a:cs typeface="Microsoft Sans Serif" panose="020B0604020202020204" pitchFamily="34" charset="0"/>
              </a:rPr>
              <a:t>directly reached</a:t>
            </a:r>
            <a:endParaRPr lang="en-US" sz="2600" b="1" dirty="0" smtClean="0">
              <a:solidFill>
                <a:schemeClr val="bg1">
                  <a:lumMod val="50000"/>
                </a:schemeClr>
              </a:solidFill>
              <a:cs typeface="Microsoft Sans Serif" panose="020B0604020202020204" pitchFamily="34" charset="0"/>
            </a:endParaRPr>
          </a:p>
        </p:txBody>
      </p:sp>
      <p:sp>
        <p:nvSpPr>
          <p:cNvPr id="6" name="Text Box 3"/>
          <p:cNvSpPr txBox="1">
            <a:spLocks noChangeArrowheads="1"/>
          </p:cNvSpPr>
          <p:nvPr/>
        </p:nvSpPr>
        <p:spPr bwMode="auto">
          <a:xfrm>
            <a:off x="426474" y="5257800"/>
            <a:ext cx="8305800" cy="1384995"/>
          </a:xfrm>
          <a:prstGeom prst="rect">
            <a:avLst/>
          </a:prstGeom>
          <a:noFill/>
          <a:ln w="9525">
            <a:noFill/>
            <a:miter lim="800000"/>
            <a:headEnd/>
            <a:tailEnd/>
          </a:ln>
        </p:spPr>
        <p:txBody>
          <a:bodyPr wrap="square">
            <a:spAutoFit/>
          </a:bodyPr>
          <a:lstStyle/>
          <a:p>
            <a:pPr marL="457200" indent="-457200" eaLnBrk="1" hangingPunct="1">
              <a:buFont typeface="Arial" panose="020B0604020202020204" pitchFamily="34" charset="0"/>
              <a:buChar char="•"/>
            </a:pPr>
            <a:r>
              <a:rPr lang="en-US" sz="2800" dirty="0" smtClean="0"/>
              <a:t>2020 </a:t>
            </a:r>
            <a:r>
              <a:rPr lang="en-US" sz="2800" dirty="0"/>
              <a:t>Goal: 100 million people </a:t>
            </a:r>
            <a:r>
              <a:rPr lang="de-DE" sz="2800" dirty="0"/>
              <a:t>benefitting from biofortified crops delivered by HarvestPlus and other </a:t>
            </a:r>
            <a:r>
              <a:rPr lang="de-DE" sz="2800" dirty="0" smtClean="0"/>
              <a:t>initiatives</a:t>
            </a:r>
            <a:endParaRPr lang="en-US" sz="2800" b="1" dirty="0">
              <a:cs typeface="Microsoft Sans Serif" panose="020B0604020202020204" pitchFamily="34" charset="0"/>
            </a:endParaRPr>
          </a:p>
        </p:txBody>
      </p:sp>
    </p:spTree>
    <p:extLst>
      <p:ext uri="{BB962C8B-B14F-4D97-AF65-F5344CB8AC3E}">
        <p14:creationId xmlns:p14="http://schemas.microsoft.com/office/powerpoint/2010/main" val="30563846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8646"/>
            <a:ext cx="9144000" cy="2154436"/>
          </a:xfrm>
          <a:prstGeom prst="rect">
            <a:avLst/>
          </a:prstGeom>
        </p:spPr>
        <p:txBody>
          <a:bodyPr wrap="square">
            <a:spAutoFit/>
          </a:bodyPr>
          <a:lstStyle/>
          <a:p>
            <a:pPr algn="ctr"/>
            <a:r>
              <a:rPr lang="en-US" sz="3200" i="1" dirty="0" smtClean="0">
                <a:cs typeface="Microsoft Sans Serif" panose="020B0604020202020204" pitchFamily="34" charset="0"/>
              </a:rPr>
              <a:t>2016 World </a:t>
            </a:r>
            <a:r>
              <a:rPr lang="en-US" sz="3200" i="1" dirty="0">
                <a:cs typeface="Microsoft Sans Serif" panose="020B0604020202020204" pitchFamily="34" charset="0"/>
              </a:rPr>
              <a:t>Food Prize for Combating Malnutrition</a:t>
            </a:r>
          </a:p>
          <a:p>
            <a:pPr algn="ctr"/>
            <a:r>
              <a:rPr lang="en-US" sz="2800" dirty="0" smtClean="0">
                <a:cs typeface="Microsoft Sans Serif" panose="020B0604020202020204" pitchFamily="34" charset="0"/>
              </a:rPr>
              <a:t>Biofortification Recognized </a:t>
            </a:r>
            <a:r>
              <a:rPr lang="en-US" sz="2800" dirty="0">
                <a:cs typeface="Microsoft Sans Serif" panose="020B0604020202020204" pitchFamily="34" charset="0"/>
              </a:rPr>
              <a:t>as a Global </a:t>
            </a:r>
            <a:r>
              <a:rPr lang="en-US" sz="2800" dirty="0" smtClean="0">
                <a:cs typeface="Microsoft Sans Serif" panose="020B0604020202020204" pitchFamily="34" charset="0"/>
              </a:rPr>
              <a:t>Public Health Intervention using Agriculture as Vehicle</a:t>
            </a:r>
            <a:endParaRPr lang="en-US" sz="2800" dirty="0">
              <a:cs typeface="Microsoft Sans Serif"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400" y="2667000"/>
            <a:ext cx="7620000" cy="2930769"/>
          </a:xfrm>
          <a:prstGeom prst="rect">
            <a:avLst/>
          </a:prstGeom>
        </p:spPr>
      </p:pic>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r="69069"/>
          <a:stretch/>
        </p:blipFill>
        <p:spPr>
          <a:xfrm>
            <a:off x="304800" y="2668327"/>
            <a:ext cx="3276600" cy="4074379"/>
          </a:xfrm>
          <a:prstGeom prst="rect">
            <a:avLst/>
          </a:prstGeom>
        </p:spPr>
      </p:pic>
      <p:sp>
        <p:nvSpPr>
          <p:cNvPr id="7" name="Rectangle 4"/>
          <p:cNvSpPr>
            <a:spLocks noChangeArrowheads="1"/>
          </p:cNvSpPr>
          <p:nvPr/>
        </p:nvSpPr>
        <p:spPr bwMode="auto">
          <a:xfrm>
            <a:off x="3048000" y="5881687"/>
            <a:ext cx="60960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4800" b="1" i="1" dirty="0"/>
              <a:t>Thank You!</a:t>
            </a:r>
          </a:p>
        </p:txBody>
      </p:sp>
    </p:spTree>
    <p:extLst>
      <p:ext uri="{BB962C8B-B14F-4D97-AF65-F5344CB8AC3E}">
        <p14:creationId xmlns:p14="http://schemas.microsoft.com/office/powerpoint/2010/main" val="40494608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76200"/>
            <a:ext cx="8229600" cy="762000"/>
          </a:xfrm>
        </p:spPr>
        <p:txBody>
          <a:bodyPr/>
          <a:lstStyle/>
          <a:p>
            <a:pPr eaLnBrk="1" hangingPunct="1">
              <a:spcBef>
                <a:spcPct val="50000"/>
              </a:spcBef>
            </a:pPr>
            <a:r>
              <a:rPr lang="en-US" sz="3200" b="1" i="1" kern="1200" dirty="0">
                <a:solidFill>
                  <a:schemeClr val="tx1"/>
                </a:solidFill>
                <a:latin typeface="Microsoft Sans Serif" pitchFamily="34" charset="0"/>
                <a:ea typeface="+mn-ea"/>
                <a:cs typeface="+mn-cs"/>
              </a:rPr>
              <a:t>What can We do now?</a:t>
            </a:r>
          </a:p>
        </p:txBody>
      </p:sp>
      <p:sp>
        <p:nvSpPr>
          <p:cNvPr id="2982915" name="Rectangle 3"/>
          <p:cNvSpPr>
            <a:spLocks noGrp="1" noChangeArrowheads="1"/>
          </p:cNvSpPr>
          <p:nvPr>
            <p:ph type="body" sz="half" idx="4294967295"/>
          </p:nvPr>
        </p:nvSpPr>
        <p:spPr>
          <a:xfrm>
            <a:off x="4343400" y="1219200"/>
            <a:ext cx="4648200" cy="5029200"/>
          </a:xfrm>
        </p:spPr>
        <p:txBody>
          <a:bodyPr/>
          <a:lstStyle/>
          <a:p>
            <a:pPr eaLnBrk="1" hangingPunct="1">
              <a:lnSpc>
                <a:spcPct val="85000"/>
              </a:lnSpc>
              <a:spcBef>
                <a:spcPct val="10000"/>
              </a:spcBef>
            </a:pPr>
            <a:r>
              <a:rPr lang="en-US" sz="2800" b="1" dirty="0" smtClean="0">
                <a:latin typeface="Microsoft Sans Serif" pitchFamily="34" charset="0"/>
              </a:rPr>
              <a:t>Diversify the diet</a:t>
            </a:r>
          </a:p>
          <a:p>
            <a:pPr eaLnBrk="1" hangingPunct="1">
              <a:lnSpc>
                <a:spcPct val="95000"/>
              </a:lnSpc>
              <a:spcBef>
                <a:spcPct val="0"/>
              </a:spcBef>
              <a:buFontTx/>
              <a:buNone/>
            </a:pPr>
            <a:r>
              <a:rPr lang="en-US" sz="2400" dirty="0" smtClean="0">
                <a:latin typeface="Microsoft Sans Serif" pitchFamily="34" charset="0"/>
              </a:rPr>
              <a:t>    </a:t>
            </a:r>
            <a:r>
              <a:rPr lang="en-US" sz="2400" b="1" i="1" dirty="0" smtClean="0">
                <a:solidFill>
                  <a:srgbClr val="006600"/>
                </a:solidFill>
                <a:latin typeface="Microsoft Sans Serif" pitchFamily="34" charset="0"/>
                <a:cs typeface="Microsoft Sans Serif" pitchFamily="34" charset="0"/>
              </a:rPr>
              <a:t>expensive &amp; out of reach for many</a:t>
            </a:r>
          </a:p>
          <a:p>
            <a:pPr eaLnBrk="1" hangingPunct="1">
              <a:lnSpc>
                <a:spcPct val="95000"/>
              </a:lnSpc>
              <a:spcBef>
                <a:spcPct val="0"/>
              </a:spcBef>
              <a:buFontTx/>
              <a:buNone/>
            </a:pPr>
            <a:endParaRPr lang="en-US" sz="2400" dirty="0" smtClean="0">
              <a:solidFill>
                <a:srgbClr val="0000FF"/>
              </a:solidFill>
              <a:latin typeface="Microsoft Sans Serif" pitchFamily="34" charset="0"/>
            </a:endParaRPr>
          </a:p>
          <a:p>
            <a:pPr eaLnBrk="1" hangingPunct="1">
              <a:lnSpc>
                <a:spcPct val="95000"/>
              </a:lnSpc>
              <a:spcBef>
                <a:spcPct val="0"/>
              </a:spcBef>
            </a:pPr>
            <a:r>
              <a:rPr lang="en-US" sz="2800" b="1" dirty="0" smtClean="0">
                <a:latin typeface="Microsoft Sans Serif" pitchFamily="34" charset="0"/>
              </a:rPr>
              <a:t>Fortify Food e.g. with iron, iodine</a:t>
            </a:r>
            <a:r>
              <a:rPr lang="en-US" sz="2800" dirty="0" smtClean="0">
                <a:latin typeface="Microsoft Sans Serif" pitchFamily="34" charset="0"/>
              </a:rPr>
              <a:t> </a:t>
            </a:r>
          </a:p>
          <a:p>
            <a:pPr eaLnBrk="1" hangingPunct="1">
              <a:lnSpc>
                <a:spcPct val="95000"/>
              </a:lnSpc>
              <a:spcBef>
                <a:spcPct val="0"/>
              </a:spcBef>
              <a:buNone/>
            </a:pPr>
            <a:r>
              <a:rPr lang="en-US" sz="2400" i="1" dirty="0" smtClean="0">
                <a:solidFill>
                  <a:srgbClr val="0000FF"/>
                </a:solidFill>
                <a:latin typeface="Tahoma" pitchFamily="34" charset="0"/>
              </a:rPr>
              <a:t>    </a:t>
            </a:r>
            <a:r>
              <a:rPr lang="en-US" sz="2400" b="1" i="1" dirty="0" smtClean="0">
                <a:solidFill>
                  <a:srgbClr val="006600"/>
                </a:solidFill>
                <a:latin typeface="Microsoft Sans Serif" pitchFamily="34" charset="0"/>
                <a:cs typeface="Microsoft Sans Serif" pitchFamily="34" charset="0"/>
              </a:rPr>
              <a:t>need </a:t>
            </a:r>
            <a:r>
              <a:rPr lang="en-US" sz="2400" b="1" i="1" dirty="0">
                <a:solidFill>
                  <a:srgbClr val="006600"/>
                </a:solidFill>
                <a:latin typeface="Microsoft Sans Serif" pitchFamily="34" charset="0"/>
                <a:cs typeface="Microsoft Sans Serif" pitchFamily="34" charset="0"/>
              </a:rPr>
              <a:t>access to the market </a:t>
            </a:r>
            <a:r>
              <a:rPr lang="en-US" sz="2400" b="1" i="1" dirty="0" smtClean="0">
                <a:solidFill>
                  <a:srgbClr val="006600"/>
                </a:solidFill>
                <a:latin typeface="Microsoft Sans Serif" pitchFamily="34" charset="0"/>
                <a:cs typeface="Microsoft Sans Serif" pitchFamily="34" charset="0"/>
              </a:rPr>
              <a:t>- buy </a:t>
            </a:r>
            <a:r>
              <a:rPr lang="en-US" sz="2400" b="1" i="1" dirty="0">
                <a:solidFill>
                  <a:srgbClr val="006600"/>
                </a:solidFill>
                <a:latin typeface="Microsoft Sans Serif" pitchFamily="34" charset="0"/>
                <a:cs typeface="Microsoft Sans Serif" pitchFamily="34" charset="0"/>
              </a:rPr>
              <a:t>processed food</a:t>
            </a:r>
          </a:p>
          <a:p>
            <a:pPr eaLnBrk="1" hangingPunct="1">
              <a:lnSpc>
                <a:spcPct val="95000"/>
              </a:lnSpc>
              <a:spcBef>
                <a:spcPct val="0"/>
              </a:spcBef>
              <a:buFontTx/>
              <a:buNone/>
            </a:pPr>
            <a:endParaRPr lang="en-US" sz="2400" dirty="0" smtClean="0">
              <a:solidFill>
                <a:srgbClr val="0000FF"/>
              </a:solidFill>
              <a:latin typeface="Microsoft Sans Serif" pitchFamily="34" charset="0"/>
            </a:endParaRPr>
          </a:p>
          <a:p>
            <a:pPr eaLnBrk="1" hangingPunct="1">
              <a:lnSpc>
                <a:spcPct val="95000"/>
              </a:lnSpc>
              <a:spcBef>
                <a:spcPct val="0"/>
              </a:spcBef>
            </a:pPr>
            <a:r>
              <a:rPr lang="en-US" sz="2800" b="1" dirty="0" smtClean="0">
                <a:latin typeface="Microsoft Sans Serif" pitchFamily="34" charset="0"/>
              </a:rPr>
              <a:t>Provide Supplements e.g. vitamin A, iron, zinc</a:t>
            </a:r>
            <a:endParaRPr lang="en-US" sz="2800" dirty="0" smtClean="0">
              <a:latin typeface="Microsoft Sans Serif" pitchFamily="34" charset="0"/>
            </a:endParaRPr>
          </a:p>
          <a:p>
            <a:pPr eaLnBrk="1" hangingPunct="1">
              <a:lnSpc>
                <a:spcPct val="95000"/>
              </a:lnSpc>
              <a:spcBef>
                <a:spcPct val="0"/>
              </a:spcBef>
              <a:buNone/>
            </a:pPr>
            <a:r>
              <a:rPr lang="en-US" sz="2400" dirty="0" smtClean="0">
                <a:latin typeface="Microsoft Sans Serif" pitchFamily="34" charset="0"/>
              </a:rPr>
              <a:t>    </a:t>
            </a:r>
            <a:r>
              <a:rPr lang="en-US" sz="2400" b="1" i="1" dirty="0" smtClean="0">
                <a:solidFill>
                  <a:srgbClr val="006600"/>
                </a:solidFill>
                <a:latin typeface="Microsoft Sans Serif" pitchFamily="34" charset="0"/>
                <a:cs typeface="Microsoft Sans Serif" pitchFamily="34" charset="0"/>
              </a:rPr>
              <a:t>need </a:t>
            </a:r>
            <a:r>
              <a:rPr lang="en-US" sz="2400" b="1" i="1" dirty="0">
                <a:solidFill>
                  <a:srgbClr val="006600"/>
                </a:solidFill>
                <a:latin typeface="Microsoft Sans Serif" pitchFamily="34" charset="0"/>
                <a:cs typeface="Microsoft Sans Serif" pitchFamily="34" charset="0"/>
              </a:rPr>
              <a:t>access to the health care system - high delivery cost</a:t>
            </a:r>
          </a:p>
        </p:txBody>
      </p:sp>
      <p:pic>
        <p:nvPicPr>
          <p:cNvPr id="9"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8" y="2025463"/>
            <a:ext cx="4302998" cy="292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spTree>
    <p:extLst>
      <p:ext uri="{BB962C8B-B14F-4D97-AF65-F5344CB8AC3E}">
        <p14:creationId xmlns:p14="http://schemas.microsoft.com/office/powerpoint/2010/main" val="295017506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3"/>
          <p:cNvSpPr txBox="1">
            <a:spLocks noChangeArrowheads="1"/>
          </p:cNvSpPr>
          <p:nvPr/>
        </p:nvSpPr>
        <p:spPr bwMode="auto">
          <a:xfrm>
            <a:off x="0" y="0"/>
            <a:ext cx="8991600" cy="579437"/>
          </a:xfrm>
          <a:prstGeom prst="rect">
            <a:avLst/>
          </a:prstGeom>
          <a:noFill/>
          <a:ln w="9525">
            <a:noFill/>
            <a:miter lim="800000"/>
            <a:headEnd/>
            <a:tailEnd/>
          </a:ln>
        </p:spPr>
        <p:txBody>
          <a:bodyPr>
            <a:spAutoFit/>
          </a:bodyPr>
          <a:lstStyle/>
          <a:p>
            <a:pPr algn="ctr" eaLnBrk="1" hangingPunct="1"/>
            <a:r>
              <a:rPr lang="en-US" sz="3200" i="1" dirty="0"/>
              <a:t>What can Biofortification do?</a:t>
            </a:r>
          </a:p>
        </p:txBody>
      </p:sp>
      <p:pic>
        <p:nvPicPr>
          <p:cNvPr id="5124" name="Picture 9"/>
          <p:cNvPicPr>
            <a:picLocks noChangeAspect="1" noChangeArrowheads="1"/>
          </p:cNvPicPr>
          <p:nvPr/>
        </p:nvPicPr>
        <p:blipFill>
          <a:blip r:embed="rId3" cstate="print"/>
          <a:srcRect t="2899" r="1561" b="7246"/>
          <a:stretch>
            <a:fillRect/>
          </a:stretch>
        </p:blipFill>
        <p:spPr bwMode="auto">
          <a:xfrm>
            <a:off x="2209800" y="4112141"/>
            <a:ext cx="1981200" cy="2669659"/>
          </a:xfrm>
          <a:prstGeom prst="rect">
            <a:avLst/>
          </a:prstGeom>
          <a:noFill/>
          <a:ln w="9525" algn="ctr">
            <a:noFill/>
            <a:miter lim="800000"/>
            <a:headEnd/>
            <a:tailEnd/>
          </a:ln>
        </p:spPr>
      </p:pic>
      <p:pic>
        <p:nvPicPr>
          <p:cNvPr id="5125" name="Picture 10"/>
          <p:cNvPicPr>
            <a:picLocks noChangeAspect="1" noChangeArrowheads="1"/>
          </p:cNvPicPr>
          <p:nvPr/>
        </p:nvPicPr>
        <p:blipFill>
          <a:blip r:embed="rId4" cstate="print"/>
          <a:srcRect/>
          <a:stretch>
            <a:fillRect/>
          </a:stretch>
        </p:blipFill>
        <p:spPr bwMode="auto">
          <a:xfrm>
            <a:off x="228600" y="4572000"/>
            <a:ext cx="1752600" cy="1752600"/>
          </a:xfrm>
          <a:prstGeom prst="rect">
            <a:avLst/>
          </a:prstGeom>
          <a:noFill/>
          <a:ln w="9525" algn="ctr">
            <a:noFill/>
            <a:miter lim="800000"/>
            <a:headEnd/>
            <a:tailEnd/>
          </a:ln>
        </p:spPr>
      </p:pic>
      <p:pic>
        <p:nvPicPr>
          <p:cNvPr id="5126" name="Picture 11"/>
          <p:cNvPicPr>
            <a:picLocks noChangeAspect="1" noChangeArrowheads="1"/>
          </p:cNvPicPr>
          <p:nvPr/>
        </p:nvPicPr>
        <p:blipFill>
          <a:blip r:embed="rId5" cstate="print"/>
          <a:srcRect/>
          <a:stretch>
            <a:fillRect/>
          </a:stretch>
        </p:blipFill>
        <p:spPr bwMode="auto">
          <a:xfrm>
            <a:off x="1524000" y="1824518"/>
            <a:ext cx="2667000" cy="2175982"/>
          </a:xfrm>
          <a:prstGeom prst="rect">
            <a:avLst/>
          </a:prstGeom>
          <a:noFill/>
          <a:ln w="9525" algn="ctr">
            <a:noFill/>
            <a:miter lim="800000"/>
            <a:headEnd/>
            <a:tailEnd/>
          </a:ln>
        </p:spPr>
      </p:pic>
      <p:sp>
        <p:nvSpPr>
          <p:cNvPr id="5127" name="Rectangle 2"/>
          <p:cNvSpPr>
            <a:spLocks noGrp="1" noChangeArrowheads="1"/>
          </p:cNvSpPr>
          <p:nvPr>
            <p:ph type="body" sz="half" idx="2"/>
          </p:nvPr>
        </p:nvSpPr>
        <p:spPr>
          <a:xfrm>
            <a:off x="4267200" y="1828800"/>
            <a:ext cx="4800600" cy="4495800"/>
          </a:xfrm>
        </p:spPr>
        <p:txBody>
          <a:bodyPr/>
          <a:lstStyle/>
          <a:p>
            <a:pPr>
              <a:spcBef>
                <a:spcPct val="50000"/>
              </a:spcBef>
            </a:pPr>
            <a:r>
              <a:rPr lang="en-US" sz="2400" b="1" dirty="0" smtClean="0">
                <a:latin typeface="Microsoft Sans Serif" pitchFamily="34" charset="0"/>
              </a:rPr>
              <a:t>Develop wheat, rice, maize, cassava and other staples packed with additional vitamins or minerals….</a:t>
            </a:r>
          </a:p>
          <a:p>
            <a:pPr>
              <a:spcBef>
                <a:spcPct val="50000"/>
              </a:spcBef>
            </a:pPr>
            <a:r>
              <a:rPr lang="en-US" sz="2400" b="1" dirty="0" smtClean="0">
                <a:latin typeface="Microsoft Sans Serif" pitchFamily="34" charset="0"/>
              </a:rPr>
              <a:t>Nutritional benefits coming from the crops, harvest after harvest, with no additional costs</a:t>
            </a:r>
          </a:p>
          <a:p>
            <a:pPr>
              <a:spcBef>
                <a:spcPct val="50000"/>
              </a:spcBef>
            </a:pPr>
            <a:r>
              <a:rPr lang="en-US" sz="2400" b="1" dirty="0" smtClean="0">
                <a:latin typeface="Microsoft Sans Serif" pitchFamily="34" charset="0"/>
              </a:rPr>
              <a:t>Reach those who are not reached by other nutrition interventions</a:t>
            </a:r>
          </a:p>
        </p:txBody>
      </p:sp>
      <p:sp>
        <p:nvSpPr>
          <p:cNvPr id="7" name="Rectangle 6"/>
          <p:cNvSpPr/>
          <p:nvPr/>
        </p:nvSpPr>
        <p:spPr>
          <a:xfrm>
            <a:off x="228600" y="693003"/>
            <a:ext cx="8763000" cy="830997"/>
          </a:xfrm>
          <a:prstGeom prst="rect">
            <a:avLst/>
          </a:prstGeom>
        </p:spPr>
        <p:txBody>
          <a:bodyPr wrap="square">
            <a:spAutoFit/>
          </a:bodyPr>
          <a:lstStyle/>
          <a:p>
            <a:pPr algn="just"/>
            <a:r>
              <a:rPr lang="en-US" sz="2400" dirty="0"/>
              <a:t>Biofortification is a process of increasing the density of vitamins and minerals </a:t>
            </a:r>
            <a:r>
              <a:rPr lang="en-US" sz="2400" dirty="0" smtClean="0"/>
              <a:t>through </a:t>
            </a:r>
            <a:r>
              <a:rPr lang="en-US" sz="2400" dirty="0"/>
              <a:t>plant breeding or agronomic practices</a:t>
            </a:r>
          </a:p>
        </p:txBody>
      </p:sp>
    </p:spTree>
    <p:extLst>
      <p:ext uri="{BB962C8B-B14F-4D97-AF65-F5344CB8AC3E}">
        <p14:creationId xmlns:p14="http://schemas.microsoft.com/office/powerpoint/2010/main" val="1526185530"/>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53"/>
          <p:cNvSpPr txBox="1">
            <a:spLocks noChangeArrowheads="1"/>
          </p:cNvSpPr>
          <p:nvPr/>
        </p:nvSpPr>
        <p:spPr bwMode="auto">
          <a:xfrm>
            <a:off x="0" y="30163"/>
            <a:ext cx="9144000" cy="579437"/>
          </a:xfrm>
          <a:prstGeom prst="rect">
            <a:avLst/>
          </a:prstGeom>
          <a:noFill/>
          <a:ln w="9525">
            <a:noFill/>
            <a:miter lim="800000"/>
            <a:headEnd/>
            <a:tailEnd/>
          </a:ln>
        </p:spPr>
        <p:txBody>
          <a:bodyPr>
            <a:spAutoFit/>
          </a:bodyPr>
          <a:lstStyle/>
          <a:p>
            <a:pPr algn="ctr" eaLnBrk="1" hangingPunct="1"/>
            <a:r>
              <a:rPr lang="en-US" sz="3200" i="1"/>
              <a:t>Will  Biofortification Work?</a:t>
            </a:r>
            <a:endParaRPr lang="en-US" sz="3200" i="1">
              <a:solidFill>
                <a:srgbClr val="FF0000"/>
              </a:solidFill>
            </a:endParaRPr>
          </a:p>
        </p:txBody>
      </p:sp>
      <p:grpSp>
        <p:nvGrpSpPr>
          <p:cNvPr id="2" name="Group 14"/>
          <p:cNvGrpSpPr>
            <a:grpSpLocks/>
          </p:cNvGrpSpPr>
          <p:nvPr/>
        </p:nvGrpSpPr>
        <p:grpSpPr bwMode="auto">
          <a:xfrm>
            <a:off x="457200" y="609600"/>
            <a:ext cx="7924800" cy="1828800"/>
            <a:chOff x="457200" y="609600"/>
            <a:chExt cx="7924800" cy="1828800"/>
          </a:xfrm>
        </p:grpSpPr>
        <p:pic>
          <p:nvPicPr>
            <p:cNvPr id="3083" name="Picture 7"/>
            <p:cNvPicPr>
              <a:picLocks noChangeAspect="1" noChangeArrowheads="1"/>
            </p:cNvPicPr>
            <p:nvPr/>
          </p:nvPicPr>
          <p:blipFill>
            <a:blip r:embed="rId3" cstate="print"/>
            <a:srcRect r="49367"/>
            <a:stretch>
              <a:fillRect/>
            </a:stretch>
          </p:blipFill>
          <p:spPr bwMode="auto">
            <a:xfrm>
              <a:off x="457200" y="609600"/>
              <a:ext cx="1853184" cy="1828800"/>
            </a:xfrm>
            <a:prstGeom prst="rect">
              <a:avLst/>
            </a:prstGeom>
            <a:noFill/>
            <a:ln w="9525" algn="ctr">
              <a:noFill/>
              <a:miter lim="800000"/>
              <a:headEnd/>
              <a:tailEnd/>
            </a:ln>
          </p:spPr>
        </p:pic>
        <p:sp>
          <p:nvSpPr>
            <p:cNvPr id="3084" name="Rectangle 3"/>
            <p:cNvSpPr>
              <a:spLocks noChangeArrowheads="1"/>
            </p:cNvSpPr>
            <p:nvPr/>
          </p:nvSpPr>
          <p:spPr bwMode="auto">
            <a:xfrm>
              <a:off x="2438400" y="1143000"/>
              <a:ext cx="5943600" cy="990600"/>
            </a:xfrm>
            <a:prstGeom prst="rect">
              <a:avLst/>
            </a:prstGeom>
            <a:noFill/>
            <a:ln w="9525">
              <a:noFill/>
              <a:miter lim="800000"/>
              <a:headEnd/>
              <a:tailEnd/>
            </a:ln>
          </p:spPr>
          <p:txBody>
            <a:bodyPr/>
            <a:lstStyle/>
            <a:p>
              <a:pPr marL="342900" indent="-342900" eaLnBrk="1" hangingPunct="1">
                <a:spcBef>
                  <a:spcPct val="20000"/>
                </a:spcBef>
                <a:buFontTx/>
                <a:buChar char="•"/>
              </a:pPr>
              <a:r>
                <a:rPr lang="en-US" sz="2400" dirty="0"/>
                <a:t>Can breeding increase nutrient levels enough to improve human nutrition? </a:t>
              </a:r>
            </a:p>
            <a:p>
              <a:pPr marL="342900" indent="-342900" eaLnBrk="1" hangingPunct="1">
                <a:spcBef>
                  <a:spcPct val="20000"/>
                </a:spcBef>
              </a:pPr>
              <a:endParaRPr lang="en-US" sz="2400" dirty="0"/>
            </a:p>
          </p:txBody>
        </p:sp>
      </p:grpSp>
      <p:grpSp>
        <p:nvGrpSpPr>
          <p:cNvPr id="3" name="Group 15"/>
          <p:cNvGrpSpPr>
            <a:grpSpLocks/>
          </p:cNvGrpSpPr>
          <p:nvPr/>
        </p:nvGrpSpPr>
        <p:grpSpPr bwMode="auto">
          <a:xfrm>
            <a:off x="533400" y="2590800"/>
            <a:ext cx="7848600" cy="1760538"/>
            <a:chOff x="533400" y="2590426"/>
            <a:chExt cx="7848600" cy="1761192"/>
          </a:xfrm>
        </p:grpSpPr>
        <p:pic>
          <p:nvPicPr>
            <p:cNvPr id="3081" name="Picture 6"/>
            <p:cNvPicPr>
              <a:picLocks noChangeAspect="1" noChangeArrowheads="1"/>
            </p:cNvPicPr>
            <p:nvPr/>
          </p:nvPicPr>
          <p:blipFill>
            <a:blip r:embed="rId4" cstate="print"/>
            <a:srcRect l="11539" r="23077"/>
            <a:stretch>
              <a:fillRect/>
            </a:stretch>
          </p:blipFill>
          <p:spPr bwMode="auto">
            <a:xfrm>
              <a:off x="533400" y="2590426"/>
              <a:ext cx="1752600" cy="1761192"/>
            </a:xfrm>
            <a:prstGeom prst="rect">
              <a:avLst/>
            </a:prstGeom>
            <a:noFill/>
            <a:ln w="9525" algn="ctr">
              <a:noFill/>
              <a:miter lim="800000"/>
              <a:headEnd/>
              <a:tailEnd/>
            </a:ln>
          </p:spPr>
        </p:pic>
        <p:sp>
          <p:nvSpPr>
            <p:cNvPr id="3082" name="Rectangle 3"/>
            <p:cNvSpPr>
              <a:spLocks noChangeArrowheads="1"/>
            </p:cNvSpPr>
            <p:nvPr/>
          </p:nvSpPr>
          <p:spPr bwMode="auto">
            <a:xfrm>
              <a:off x="2438400" y="2819400"/>
              <a:ext cx="5943600" cy="1219200"/>
            </a:xfrm>
            <a:prstGeom prst="rect">
              <a:avLst/>
            </a:prstGeom>
            <a:noFill/>
            <a:ln w="9525">
              <a:noFill/>
              <a:miter lim="800000"/>
              <a:headEnd/>
              <a:tailEnd/>
            </a:ln>
          </p:spPr>
          <p:txBody>
            <a:bodyPr/>
            <a:lstStyle/>
            <a:p>
              <a:pPr marL="342900" indent="-342900" eaLnBrk="1" hangingPunct="1">
                <a:spcBef>
                  <a:spcPct val="20000"/>
                </a:spcBef>
                <a:buFontTx/>
                <a:buChar char="•"/>
              </a:pPr>
              <a:r>
                <a:rPr lang="en-US" sz="2400"/>
                <a:t>Will the extra nutrients be bioavailable at sufficient levels to improve micronutrient status?</a:t>
              </a:r>
            </a:p>
          </p:txBody>
        </p:sp>
      </p:grpSp>
      <p:sp>
        <p:nvSpPr>
          <p:cNvPr id="3080" name="Rectangle 3"/>
          <p:cNvSpPr>
            <a:spLocks noChangeArrowheads="1"/>
          </p:cNvSpPr>
          <p:nvPr/>
        </p:nvSpPr>
        <p:spPr bwMode="auto">
          <a:xfrm>
            <a:off x="2438400" y="4572000"/>
            <a:ext cx="5943600" cy="1066800"/>
          </a:xfrm>
          <a:prstGeom prst="rect">
            <a:avLst/>
          </a:prstGeom>
          <a:noFill/>
          <a:ln w="9525">
            <a:noFill/>
            <a:miter lim="800000"/>
            <a:headEnd/>
            <a:tailEnd/>
          </a:ln>
        </p:spPr>
        <p:txBody>
          <a:bodyPr/>
          <a:lstStyle/>
          <a:p>
            <a:pPr marL="342900" indent="-342900" eaLnBrk="1" hangingPunct="1">
              <a:spcBef>
                <a:spcPct val="20000"/>
              </a:spcBef>
              <a:buFontTx/>
              <a:buChar char="•"/>
            </a:pPr>
            <a:r>
              <a:rPr lang="en-US" sz="2400" dirty="0"/>
              <a:t>Will farmers adopt and will consumers buy/eat in sufficient quantities?</a:t>
            </a:r>
          </a:p>
        </p:txBody>
      </p:sp>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15541" t="18654" r="24121" b="1407"/>
          <a:stretch/>
        </p:blipFill>
        <p:spPr>
          <a:xfrm>
            <a:off x="533400" y="4738475"/>
            <a:ext cx="1812164" cy="1800649"/>
          </a:xfrm>
          <a:prstGeom prst="rect">
            <a:avLst/>
          </a:prstGeom>
        </p:spPr>
      </p:pic>
    </p:spTree>
    <p:extLst>
      <p:ext uri="{BB962C8B-B14F-4D97-AF65-F5344CB8AC3E}">
        <p14:creationId xmlns:p14="http://schemas.microsoft.com/office/powerpoint/2010/main" val="18153643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98" name="Straight Arrow Connector 23"/>
          <p:cNvCxnSpPr>
            <a:cxnSpLocks noChangeShapeType="1"/>
          </p:cNvCxnSpPr>
          <p:nvPr/>
        </p:nvCxnSpPr>
        <p:spPr bwMode="auto">
          <a:xfrm rot="16200000" flipH="1">
            <a:off x="1905000" y="7843212"/>
            <a:ext cx="5486400" cy="1524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lgn="ctr">
                <a:solidFill>
                  <a:srgbClr val="000000"/>
                </a:solidFill>
                <a:round/>
                <a:headEnd/>
                <a:tailEnd type="arrow" w="med" len="med"/>
              </a14:hiddenLine>
            </a:ext>
          </a:extLst>
        </p:spPr>
      </p:cxnSp>
      <p:sp>
        <p:nvSpPr>
          <p:cNvPr id="4099" name="Text Box 3"/>
          <p:cNvSpPr txBox="1">
            <a:spLocks noChangeArrowheads="1"/>
          </p:cNvSpPr>
          <p:nvPr/>
        </p:nvSpPr>
        <p:spPr bwMode="auto">
          <a:xfrm>
            <a:off x="0" y="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Microsoft Sans Serif" pitchFamily="34" charset="0"/>
              </a:defRPr>
            </a:lvl1pPr>
            <a:lvl2pPr marL="742950" indent="-285750">
              <a:defRPr sz="2000" b="1">
                <a:solidFill>
                  <a:schemeClr val="tx1"/>
                </a:solidFill>
                <a:latin typeface="Microsoft Sans Serif" pitchFamily="34" charset="0"/>
              </a:defRPr>
            </a:lvl2pPr>
            <a:lvl3pPr marL="1143000" indent="-228600">
              <a:defRPr sz="2000" b="1">
                <a:solidFill>
                  <a:schemeClr val="tx1"/>
                </a:solidFill>
                <a:latin typeface="Microsoft Sans Serif" pitchFamily="34" charset="0"/>
              </a:defRPr>
            </a:lvl3pPr>
            <a:lvl4pPr marL="1600200" indent="-228600">
              <a:defRPr sz="2000" b="1">
                <a:solidFill>
                  <a:schemeClr val="tx1"/>
                </a:solidFill>
                <a:latin typeface="Microsoft Sans Serif" pitchFamily="34" charset="0"/>
              </a:defRPr>
            </a:lvl4pPr>
            <a:lvl5pPr marL="2057400" indent="-228600">
              <a:defRPr sz="2000" b="1">
                <a:solidFill>
                  <a:schemeClr val="tx1"/>
                </a:solidFill>
                <a:latin typeface="Microsoft Sans Serif" pitchFamily="34" charset="0"/>
              </a:defRPr>
            </a:lvl5pPr>
            <a:lvl6pPr marL="2514600" indent="-228600" eaLnBrk="0" fontAlgn="base" hangingPunct="0">
              <a:spcBef>
                <a:spcPct val="50000"/>
              </a:spcBef>
              <a:spcAft>
                <a:spcPct val="0"/>
              </a:spcAft>
              <a:defRPr sz="2000" b="1">
                <a:solidFill>
                  <a:schemeClr val="tx1"/>
                </a:solidFill>
                <a:latin typeface="Microsoft Sans Serif" pitchFamily="34" charset="0"/>
              </a:defRPr>
            </a:lvl6pPr>
            <a:lvl7pPr marL="2971800" indent="-228600" eaLnBrk="0" fontAlgn="base" hangingPunct="0">
              <a:spcBef>
                <a:spcPct val="50000"/>
              </a:spcBef>
              <a:spcAft>
                <a:spcPct val="0"/>
              </a:spcAft>
              <a:defRPr sz="2000" b="1">
                <a:solidFill>
                  <a:schemeClr val="tx1"/>
                </a:solidFill>
                <a:latin typeface="Microsoft Sans Serif" pitchFamily="34" charset="0"/>
              </a:defRPr>
            </a:lvl7pPr>
            <a:lvl8pPr marL="3429000" indent="-228600" eaLnBrk="0" fontAlgn="base" hangingPunct="0">
              <a:spcBef>
                <a:spcPct val="50000"/>
              </a:spcBef>
              <a:spcAft>
                <a:spcPct val="0"/>
              </a:spcAft>
              <a:defRPr sz="2000" b="1">
                <a:solidFill>
                  <a:schemeClr val="tx1"/>
                </a:solidFill>
                <a:latin typeface="Microsoft Sans Serif" pitchFamily="34" charset="0"/>
              </a:defRPr>
            </a:lvl8pPr>
            <a:lvl9pPr marL="3886200" indent="-228600" eaLnBrk="0" fontAlgn="base" hangingPunct="0">
              <a:spcBef>
                <a:spcPct val="50000"/>
              </a:spcBef>
              <a:spcAft>
                <a:spcPct val="0"/>
              </a:spcAft>
              <a:defRPr sz="2000" b="1">
                <a:solidFill>
                  <a:schemeClr val="tx1"/>
                </a:solidFill>
                <a:latin typeface="Microsoft Sans Serif" pitchFamily="34" charset="0"/>
              </a:defRPr>
            </a:lvl9pPr>
          </a:lstStyle>
          <a:p>
            <a:pPr algn="ctr" eaLnBrk="1" hangingPunct="1"/>
            <a:r>
              <a:rPr lang="en-US" sz="3200" i="1" dirty="0"/>
              <a:t>HarvestPlus Impact &amp; Product Pathway</a:t>
            </a:r>
          </a:p>
        </p:txBody>
      </p:sp>
      <p:pic>
        <p:nvPicPr>
          <p:cNvPr id="4100" name="Picture 10" descr="CIMG2747"/>
          <p:cNvPicPr>
            <a:picLocks noChangeAspect="1" noChangeArrowheads="1"/>
          </p:cNvPicPr>
          <p:nvPr/>
        </p:nvPicPr>
        <p:blipFill>
          <a:blip r:embed="rId3" cstate="print">
            <a:extLst>
              <a:ext uri="{28A0092B-C50C-407E-A947-70E740481C1C}">
                <a14:useLocalDpi xmlns:a14="http://schemas.microsoft.com/office/drawing/2010/main" val="0"/>
              </a:ext>
            </a:extLst>
          </a:blip>
          <a:srcRect l="11423" t="13725" r="36285" b="29411"/>
          <a:stretch>
            <a:fillRect/>
          </a:stretch>
        </p:blipFill>
        <p:spPr bwMode="auto">
          <a:xfrm>
            <a:off x="152400" y="2054225"/>
            <a:ext cx="1666729" cy="2417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 Box 7"/>
          <p:cNvSpPr txBox="1">
            <a:spLocks noChangeArrowheads="1"/>
          </p:cNvSpPr>
          <p:nvPr/>
        </p:nvSpPr>
        <p:spPr bwMode="auto">
          <a:xfrm>
            <a:off x="4191000" y="5642828"/>
            <a:ext cx="457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Microsoft Sans Serif" pitchFamily="34" charset="0"/>
              </a:defRPr>
            </a:lvl1pPr>
            <a:lvl2pPr marL="742950" indent="-285750">
              <a:defRPr sz="2000" b="1">
                <a:solidFill>
                  <a:schemeClr val="tx1"/>
                </a:solidFill>
                <a:latin typeface="Microsoft Sans Serif" pitchFamily="34" charset="0"/>
              </a:defRPr>
            </a:lvl2pPr>
            <a:lvl3pPr marL="1143000" indent="-228600">
              <a:defRPr sz="2000" b="1">
                <a:solidFill>
                  <a:schemeClr val="tx1"/>
                </a:solidFill>
                <a:latin typeface="Microsoft Sans Serif" pitchFamily="34" charset="0"/>
              </a:defRPr>
            </a:lvl3pPr>
            <a:lvl4pPr marL="1600200" indent="-228600">
              <a:defRPr sz="2000" b="1">
                <a:solidFill>
                  <a:schemeClr val="tx1"/>
                </a:solidFill>
                <a:latin typeface="Microsoft Sans Serif" pitchFamily="34" charset="0"/>
              </a:defRPr>
            </a:lvl4pPr>
            <a:lvl5pPr marL="2057400" indent="-228600">
              <a:defRPr sz="2000" b="1">
                <a:solidFill>
                  <a:schemeClr val="tx1"/>
                </a:solidFill>
                <a:latin typeface="Microsoft Sans Serif" pitchFamily="34" charset="0"/>
              </a:defRPr>
            </a:lvl5pPr>
            <a:lvl6pPr marL="2514600" indent="-228600" eaLnBrk="0" fontAlgn="base" hangingPunct="0">
              <a:spcBef>
                <a:spcPct val="50000"/>
              </a:spcBef>
              <a:spcAft>
                <a:spcPct val="0"/>
              </a:spcAft>
              <a:defRPr sz="2000" b="1">
                <a:solidFill>
                  <a:schemeClr val="tx1"/>
                </a:solidFill>
                <a:latin typeface="Microsoft Sans Serif" pitchFamily="34" charset="0"/>
              </a:defRPr>
            </a:lvl6pPr>
            <a:lvl7pPr marL="2971800" indent="-228600" eaLnBrk="0" fontAlgn="base" hangingPunct="0">
              <a:spcBef>
                <a:spcPct val="50000"/>
              </a:spcBef>
              <a:spcAft>
                <a:spcPct val="0"/>
              </a:spcAft>
              <a:defRPr sz="2000" b="1">
                <a:solidFill>
                  <a:schemeClr val="tx1"/>
                </a:solidFill>
                <a:latin typeface="Microsoft Sans Serif" pitchFamily="34" charset="0"/>
              </a:defRPr>
            </a:lvl7pPr>
            <a:lvl8pPr marL="3429000" indent="-228600" eaLnBrk="0" fontAlgn="base" hangingPunct="0">
              <a:spcBef>
                <a:spcPct val="50000"/>
              </a:spcBef>
              <a:spcAft>
                <a:spcPct val="0"/>
              </a:spcAft>
              <a:defRPr sz="2000" b="1">
                <a:solidFill>
                  <a:schemeClr val="tx1"/>
                </a:solidFill>
                <a:latin typeface="Microsoft Sans Serif" pitchFamily="34" charset="0"/>
              </a:defRPr>
            </a:lvl8pPr>
            <a:lvl9pPr marL="3886200" indent="-228600" eaLnBrk="0" fontAlgn="base" hangingPunct="0">
              <a:spcBef>
                <a:spcPct val="50000"/>
              </a:spcBef>
              <a:spcAft>
                <a:spcPct val="0"/>
              </a:spcAft>
              <a:defRPr sz="2000" b="1">
                <a:solidFill>
                  <a:schemeClr val="tx1"/>
                </a:solidFill>
                <a:latin typeface="Microsoft Sans Serif" pitchFamily="34" charset="0"/>
              </a:defRPr>
            </a:lvl9pPr>
          </a:lstStyle>
          <a:p>
            <a:pPr eaLnBrk="1" hangingPunct="1"/>
            <a:r>
              <a:rPr lang="en-US" sz="2400" dirty="0" smtClean="0"/>
              <a:t>Development of Crop </a:t>
            </a:r>
            <a:r>
              <a:rPr lang="en-US" sz="2400" dirty="0"/>
              <a:t>Product Concepts</a:t>
            </a:r>
          </a:p>
        </p:txBody>
      </p:sp>
      <p:sp>
        <p:nvSpPr>
          <p:cNvPr id="4106" name="Text Box 11"/>
          <p:cNvSpPr txBox="1">
            <a:spLocks noChangeArrowheads="1"/>
          </p:cNvSpPr>
          <p:nvPr/>
        </p:nvSpPr>
        <p:spPr bwMode="auto">
          <a:xfrm>
            <a:off x="77943" y="762000"/>
            <a:ext cx="3808257"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Microsoft Sans Serif" pitchFamily="34" charset="0"/>
              </a:defRPr>
            </a:lvl1pPr>
            <a:lvl2pPr marL="742950" indent="-285750">
              <a:defRPr sz="2000" b="1">
                <a:solidFill>
                  <a:schemeClr val="tx1"/>
                </a:solidFill>
                <a:latin typeface="Microsoft Sans Serif" pitchFamily="34" charset="0"/>
              </a:defRPr>
            </a:lvl2pPr>
            <a:lvl3pPr marL="1143000" indent="-228600">
              <a:defRPr sz="2000" b="1">
                <a:solidFill>
                  <a:schemeClr val="tx1"/>
                </a:solidFill>
                <a:latin typeface="Microsoft Sans Serif" pitchFamily="34" charset="0"/>
              </a:defRPr>
            </a:lvl3pPr>
            <a:lvl4pPr marL="1600200" indent="-228600">
              <a:defRPr sz="2000" b="1">
                <a:solidFill>
                  <a:schemeClr val="tx1"/>
                </a:solidFill>
                <a:latin typeface="Microsoft Sans Serif" pitchFamily="34" charset="0"/>
              </a:defRPr>
            </a:lvl4pPr>
            <a:lvl5pPr marL="2057400" indent="-228600">
              <a:defRPr sz="2000" b="1">
                <a:solidFill>
                  <a:schemeClr val="tx1"/>
                </a:solidFill>
                <a:latin typeface="Microsoft Sans Serif" pitchFamily="34" charset="0"/>
              </a:defRPr>
            </a:lvl5pPr>
            <a:lvl6pPr marL="2514600" indent="-228600" eaLnBrk="0" fontAlgn="base" hangingPunct="0">
              <a:spcBef>
                <a:spcPct val="50000"/>
              </a:spcBef>
              <a:spcAft>
                <a:spcPct val="0"/>
              </a:spcAft>
              <a:defRPr sz="2000" b="1">
                <a:solidFill>
                  <a:schemeClr val="tx1"/>
                </a:solidFill>
                <a:latin typeface="Microsoft Sans Serif" pitchFamily="34" charset="0"/>
              </a:defRPr>
            </a:lvl6pPr>
            <a:lvl7pPr marL="2971800" indent="-228600" eaLnBrk="0" fontAlgn="base" hangingPunct="0">
              <a:spcBef>
                <a:spcPct val="50000"/>
              </a:spcBef>
              <a:spcAft>
                <a:spcPct val="0"/>
              </a:spcAft>
              <a:defRPr sz="2000" b="1">
                <a:solidFill>
                  <a:schemeClr val="tx1"/>
                </a:solidFill>
                <a:latin typeface="Microsoft Sans Serif" pitchFamily="34" charset="0"/>
              </a:defRPr>
            </a:lvl7pPr>
            <a:lvl8pPr marL="3429000" indent="-228600" eaLnBrk="0" fontAlgn="base" hangingPunct="0">
              <a:spcBef>
                <a:spcPct val="50000"/>
              </a:spcBef>
              <a:spcAft>
                <a:spcPct val="0"/>
              </a:spcAft>
              <a:defRPr sz="2000" b="1">
                <a:solidFill>
                  <a:schemeClr val="tx1"/>
                </a:solidFill>
                <a:latin typeface="Microsoft Sans Serif" pitchFamily="34" charset="0"/>
              </a:defRPr>
            </a:lvl8pPr>
            <a:lvl9pPr marL="3886200" indent="-228600" eaLnBrk="0" fontAlgn="base" hangingPunct="0">
              <a:spcBef>
                <a:spcPct val="50000"/>
              </a:spcBef>
              <a:spcAft>
                <a:spcPct val="0"/>
              </a:spcAft>
              <a:defRPr sz="2000" b="1">
                <a:solidFill>
                  <a:schemeClr val="tx1"/>
                </a:solidFill>
                <a:latin typeface="Microsoft Sans Serif" pitchFamily="34" charset="0"/>
              </a:defRPr>
            </a:lvl9pPr>
          </a:lstStyle>
          <a:p>
            <a:pPr eaLnBrk="1" hangingPunct="1">
              <a:spcBef>
                <a:spcPct val="0"/>
              </a:spcBef>
            </a:pPr>
            <a:r>
              <a:rPr lang="en-US" i="1" dirty="0">
                <a:solidFill>
                  <a:srgbClr val="969696"/>
                </a:solidFill>
              </a:rPr>
              <a:t>Discovery:  HPlus I  2004-2008</a:t>
            </a:r>
          </a:p>
        </p:txBody>
      </p:sp>
      <p:sp>
        <p:nvSpPr>
          <p:cNvPr id="4110" name="Text Box 7"/>
          <p:cNvSpPr txBox="1">
            <a:spLocks noChangeArrowheads="1"/>
          </p:cNvSpPr>
          <p:nvPr/>
        </p:nvSpPr>
        <p:spPr bwMode="auto">
          <a:xfrm>
            <a:off x="4152900" y="1143000"/>
            <a:ext cx="46101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Microsoft Sans Serif" pitchFamily="34" charset="0"/>
              </a:defRPr>
            </a:lvl1pPr>
            <a:lvl2pPr marL="742950" indent="-285750">
              <a:defRPr sz="2000" b="1">
                <a:solidFill>
                  <a:schemeClr val="tx1"/>
                </a:solidFill>
                <a:latin typeface="Microsoft Sans Serif" pitchFamily="34" charset="0"/>
              </a:defRPr>
            </a:lvl2pPr>
            <a:lvl3pPr marL="1143000" indent="-228600">
              <a:defRPr sz="2000" b="1">
                <a:solidFill>
                  <a:schemeClr val="tx1"/>
                </a:solidFill>
                <a:latin typeface="Microsoft Sans Serif" pitchFamily="34" charset="0"/>
              </a:defRPr>
            </a:lvl3pPr>
            <a:lvl4pPr marL="1600200" indent="-228600">
              <a:defRPr sz="2000" b="1">
                <a:solidFill>
                  <a:schemeClr val="tx1"/>
                </a:solidFill>
                <a:latin typeface="Microsoft Sans Serif" pitchFamily="34" charset="0"/>
              </a:defRPr>
            </a:lvl4pPr>
            <a:lvl5pPr marL="2057400" indent="-228600">
              <a:defRPr sz="2000" b="1">
                <a:solidFill>
                  <a:schemeClr val="tx1"/>
                </a:solidFill>
                <a:latin typeface="Microsoft Sans Serif" pitchFamily="34" charset="0"/>
              </a:defRPr>
            </a:lvl5pPr>
            <a:lvl6pPr marL="2514600" indent="-228600" eaLnBrk="0" fontAlgn="base" hangingPunct="0">
              <a:spcBef>
                <a:spcPct val="50000"/>
              </a:spcBef>
              <a:spcAft>
                <a:spcPct val="0"/>
              </a:spcAft>
              <a:defRPr sz="2000" b="1">
                <a:solidFill>
                  <a:schemeClr val="tx1"/>
                </a:solidFill>
                <a:latin typeface="Microsoft Sans Serif" pitchFamily="34" charset="0"/>
              </a:defRPr>
            </a:lvl6pPr>
            <a:lvl7pPr marL="2971800" indent="-228600" eaLnBrk="0" fontAlgn="base" hangingPunct="0">
              <a:spcBef>
                <a:spcPct val="50000"/>
              </a:spcBef>
              <a:spcAft>
                <a:spcPct val="0"/>
              </a:spcAft>
              <a:defRPr sz="2000" b="1">
                <a:solidFill>
                  <a:schemeClr val="tx1"/>
                </a:solidFill>
                <a:latin typeface="Microsoft Sans Serif" pitchFamily="34" charset="0"/>
              </a:defRPr>
            </a:lvl7pPr>
            <a:lvl8pPr marL="3429000" indent="-228600" eaLnBrk="0" fontAlgn="base" hangingPunct="0">
              <a:spcBef>
                <a:spcPct val="50000"/>
              </a:spcBef>
              <a:spcAft>
                <a:spcPct val="0"/>
              </a:spcAft>
              <a:defRPr sz="2000" b="1">
                <a:solidFill>
                  <a:schemeClr val="tx1"/>
                </a:solidFill>
                <a:latin typeface="Microsoft Sans Serif" pitchFamily="34" charset="0"/>
              </a:defRPr>
            </a:lvl8pPr>
            <a:lvl9pPr marL="3886200" indent="-228600" eaLnBrk="0" fontAlgn="base" hangingPunct="0">
              <a:spcBef>
                <a:spcPct val="50000"/>
              </a:spcBef>
              <a:spcAft>
                <a:spcPct val="0"/>
              </a:spcAft>
              <a:defRPr sz="2000" b="1">
                <a:solidFill>
                  <a:schemeClr val="tx1"/>
                </a:solidFill>
                <a:latin typeface="Microsoft Sans Serif" pitchFamily="34" charset="0"/>
              </a:defRPr>
            </a:lvl9pPr>
          </a:lstStyle>
          <a:p>
            <a:pPr eaLnBrk="1" hangingPunct="1"/>
            <a:r>
              <a:rPr lang="en-US" sz="2400" dirty="0" smtClean="0"/>
              <a:t>Determine Cost /Benefit compared </a:t>
            </a:r>
            <a:r>
              <a:rPr lang="en-US" sz="2400" dirty="0"/>
              <a:t>to other Interventions</a:t>
            </a:r>
          </a:p>
        </p:txBody>
      </p:sp>
      <p:sp>
        <p:nvSpPr>
          <p:cNvPr id="13" name="Text Box 7"/>
          <p:cNvSpPr txBox="1">
            <a:spLocks noChangeArrowheads="1"/>
          </p:cNvSpPr>
          <p:nvPr/>
        </p:nvSpPr>
        <p:spPr bwMode="auto">
          <a:xfrm>
            <a:off x="152400" y="1193442"/>
            <a:ext cx="3505200" cy="707886"/>
          </a:xfrm>
          <a:prstGeom prst="rect">
            <a:avLst/>
          </a:prstGeom>
          <a:solidFill>
            <a:srgbClr val="CCCC00"/>
          </a:solidFill>
          <a:ln>
            <a:noFill/>
          </a:ln>
          <a:extLst/>
        </p:spPr>
        <p:txBody>
          <a:bodyPr wrap="square">
            <a:spAutoFit/>
          </a:bodyPr>
          <a:lstStyle>
            <a:lvl1pPr>
              <a:defRPr sz="2000" b="1">
                <a:solidFill>
                  <a:schemeClr val="tx1"/>
                </a:solidFill>
                <a:latin typeface="Microsoft Sans Serif" pitchFamily="34" charset="0"/>
              </a:defRPr>
            </a:lvl1pPr>
            <a:lvl2pPr marL="742950" indent="-285750">
              <a:defRPr sz="2000" b="1">
                <a:solidFill>
                  <a:schemeClr val="tx1"/>
                </a:solidFill>
                <a:latin typeface="Microsoft Sans Serif" pitchFamily="34" charset="0"/>
              </a:defRPr>
            </a:lvl2pPr>
            <a:lvl3pPr marL="1143000" indent="-228600">
              <a:defRPr sz="2000" b="1">
                <a:solidFill>
                  <a:schemeClr val="tx1"/>
                </a:solidFill>
                <a:latin typeface="Microsoft Sans Serif" pitchFamily="34" charset="0"/>
              </a:defRPr>
            </a:lvl3pPr>
            <a:lvl4pPr marL="1600200" indent="-228600">
              <a:defRPr sz="2000" b="1">
                <a:solidFill>
                  <a:schemeClr val="tx1"/>
                </a:solidFill>
                <a:latin typeface="Microsoft Sans Serif" pitchFamily="34" charset="0"/>
              </a:defRPr>
            </a:lvl4pPr>
            <a:lvl5pPr marL="2057400" indent="-228600">
              <a:defRPr sz="2000" b="1">
                <a:solidFill>
                  <a:schemeClr val="tx1"/>
                </a:solidFill>
                <a:latin typeface="Microsoft Sans Serif" pitchFamily="34" charset="0"/>
              </a:defRPr>
            </a:lvl5pPr>
            <a:lvl6pPr marL="2514600" indent="-228600" eaLnBrk="0" fontAlgn="base" hangingPunct="0">
              <a:spcBef>
                <a:spcPct val="50000"/>
              </a:spcBef>
              <a:spcAft>
                <a:spcPct val="0"/>
              </a:spcAft>
              <a:defRPr sz="2000" b="1">
                <a:solidFill>
                  <a:schemeClr val="tx1"/>
                </a:solidFill>
                <a:latin typeface="Microsoft Sans Serif" pitchFamily="34" charset="0"/>
              </a:defRPr>
            </a:lvl6pPr>
            <a:lvl7pPr marL="2971800" indent="-228600" eaLnBrk="0" fontAlgn="base" hangingPunct="0">
              <a:spcBef>
                <a:spcPct val="50000"/>
              </a:spcBef>
              <a:spcAft>
                <a:spcPct val="0"/>
              </a:spcAft>
              <a:defRPr sz="2000" b="1">
                <a:solidFill>
                  <a:schemeClr val="tx1"/>
                </a:solidFill>
                <a:latin typeface="Microsoft Sans Serif" pitchFamily="34" charset="0"/>
              </a:defRPr>
            </a:lvl7pPr>
            <a:lvl8pPr marL="3429000" indent="-228600" eaLnBrk="0" fontAlgn="base" hangingPunct="0">
              <a:spcBef>
                <a:spcPct val="50000"/>
              </a:spcBef>
              <a:spcAft>
                <a:spcPct val="0"/>
              </a:spcAft>
              <a:defRPr sz="2000" b="1">
                <a:solidFill>
                  <a:schemeClr val="tx1"/>
                </a:solidFill>
                <a:latin typeface="Microsoft Sans Serif" pitchFamily="34" charset="0"/>
              </a:defRPr>
            </a:lvl8pPr>
            <a:lvl9pPr marL="3886200" indent="-228600" eaLnBrk="0" fontAlgn="base" hangingPunct="0">
              <a:spcBef>
                <a:spcPct val="50000"/>
              </a:spcBef>
              <a:spcAft>
                <a:spcPct val="0"/>
              </a:spcAft>
              <a:defRPr sz="2000" b="1">
                <a:solidFill>
                  <a:schemeClr val="tx1"/>
                </a:solidFill>
                <a:latin typeface="Microsoft Sans Serif" pitchFamily="34" charset="0"/>
              </a:defRPr>
            </a:lvl9pPr>
          </a:lstStyle>
          <a:p>
            <a:pPr algn="ctr" eaLnBrk="1" hangingPunct="1"/>
            <a:r>
              <a:rPr lang="en-US" dirty="0"/>
              <a:t>Identify Target Populations &amp; Staple food consumption</a:t>
            </a:r>
          </a:p>
        </p:txBody>
      </p:sp>
      <p:sp>
        <p:nvSpPr>
          <p:cNvPr id="14" name="Text Box 7"/>
          <p:cNvSpPr txBox="1">
            <a:spLocks noChangeArrowheads="1"/>
          </p:cNvSpPr>
          <p:nvPr/>
        </p:nvSpPr>
        <p:spPr bwMode="auto">
          <a:xfrm>
            <a:off x="152400" y="4648200"/>
            <a:ext cx="3505200" cy="707886"/>
          </a:xfrm>
          <a:prstGeom prst="rect">
            <a:avLst/>
          </a:prstGeom>
          <a:solidFill>
            <a:srgbClr val="CCCC00"/>
          </a:solidFill>
          <a:ln>
            <a:noFill/>
          </a:ln>
          <a:extLst/>
        </p:spPr>
        <p:txBody>
          <a:bodyPr wrap="square">
            <a:spAutoFit/>
          </a:bodyPr>
          <a:lstStyle>
            <a:lvl1pPr>
              <a:defRPr sz="2000" b="1">
                <a:solidFill>
                  <a:schemeClr val="tx1"/>
                </a:solidFill>
                <a:latin typeface="Microsoft Sans Serif" pitchFamily="34" charset="0"/>
              </a:defRPr>
            </a:lvl1pPr>
            <a:lvl2pPr marL="742950" indent="-285750">
              <a:defRPr sz="2000" b="1">
                <a:solidFill>
                  <a:schemeClr val="tx1"/>
                </a:solidFill>
                <a:latin typeface="Microsoft Sans Serif" pitchFamily="34" charset="0"/>
              </a:defRPr>
            </a:lvl2pPr>
            <a:lvl3pPr marL="1143000" indent="-228600">
              <a:defRPr sz="2000" b="1">
                <a:solidFill>
                  <a:schemeClr val="tx1"/>
                </a:solidFill>
                <a:latin typeface="Microsoft Sans Serif" pitchFamily="34" charset="0"/>
              </a:defRPr>
            </a:lvl3pPr>
            <a:lvl4pPr marL="1600200" indent="-228600">
              <a:defRPr sz="2000" b="1">
                <a:solidFill>
                  <a:schemeClr val="tx1"/>
                </a:solidFill>
                <a:latin typeface="Microsoft Sans Serif" pitchFamily="34" charset="0"/>
              </a:defRPr>
            </a:lvl4pPr>
            <a:lvl5pPr marL="2057400" indent="-228600">
              <a:defRPr sz="2000" b="1">
                <a:solidFill>
                  <a:schemeClr val="tx1"/>
                </a:solidFill>
                <a:latin typeface="Microsoft Sans Serif" pitchFamily="34" charset="0"/>
              </a:defRPr>
            </a:lvl5pPr>
            <a:lvl6pPr marL="2514600" indent="-228600" eaLnBrk="0" fontAlgn="base" hangingPunct="0">
              <a:spcBef>
                <a:spcPct val="50000"/>
              </a:spcBef>
              <a:spcAft>
                <a:spcPct val="0"/>
              </a:spcAft>
              <a:defRPr sz="2000" b="1">
                <a:solidFill>
                  <a:schemeClr val="tx1"/>
                </a:solidFill>
                <a:latin typeface="Microsoft Sans Serif" pitchFamily="34" charset="0"/>
              </a:defRPr>
            </a:lvl6pPr>
            <a:lvl7pPr marL="2971800" indent="-228600" eaLnBrk="0" fontAlgn="base" hangingPunct="0">
              <a:spcBef>
                <a:spcPct val="50000"/>
              </a:spcBef>
              <a:spcAft>
                <a:spcPct val="0"/>
              </a:spcAft>
              <a:defRPr sz="2000" b="1">
                <a:solidFill>
                  <a:schemeClr val="tx1"/>
                </a:solidFill>
                <a:latin typeface="Microsoft Sans Serif" pitchFamily="34" charset="0"/>
              </a:defRPr>
            </a:lvl7pPr>
            <a:lvl8pPr marL="3429000" indent="-228600" eaLnBrk="0" fontAlgn="base" hangingPunct="0">
              <a:spcBef>
                <a:spcPct val="50000"/>
              </a:spcBef>
              <a:spcAft>
                <a:spcPct val="0"/>
              </a:spcAft>
              <a:defRPr sz="2000" b="1">
                <a:solidFill>
                  <a:schemeClr val="tx1"/>
                </a:solidFill>
                <a:latin typeface="Microsoft Sans Serif" pitchFamily="34" charset="0"/>
              </a:defRPr>
            </a:lvl8pPr>
            <a:lvl9pPr marL="3886200" indent="-228600" eaLnBrk="0" fontAlgn="base" hangingPunct="0">
              <a:spcBef>
                <a:spcPct val="50000"/>
              </a:spcBef>
              <a:spcAft>
                <a:spcPct val="0"/>
              </a:spcAft>
              <a:defRPr sz="2000" b="1">
                <a:solidFill>
                  <a:schemeClr val="tx1"/>
                </a:solidFill>
                <a:latin typeface="Microsoft Sans Serif" pitchFamily="34" charset="0"/>
              </a:defRPr>
            </a:lvl9pPr>
          </a:lstStyle>
          <a:p>
            <a:pPr algn="ctr" eaLnBrk="1" hangingPunct="1"/>
            <a:r>
              <a:rPr lang="en-US" dirty="0"/>
              <a:t>Setting Nutrient Target </a:t>
            </a:r>
            <a:r>
              <a:rPr lang="en-US" dirty="0" smtClean="0"/>
              <a:t>Levels</a:t>
            </a:r>
            <a:endParaRPr lang="en-US" dirty="0"/>
          </a:p>
        </p:txBody>
      </p:sp>
      <p:sp>
        <p:nvSpPr>
          <p:cNvPr id="15" name="Text Box 7"/>
          <p:cNvSpPr txBox="1">
            <a:spLocks noChangeArrowheads="1"/>
          </p:cNvSpPr>
          <p:nvPr/>
        </p:nvSpPr>
        <p:spPr bwMode="auto">
          <a:xfrm>
            <a:off x="152400" y="5689739"/>
            <a:ext cx="3505200" cy="707886"/>
          </a:xfrm>
          <a:prstGeom prst="rect">
            <a:avLst/>
          </a:prstGeom>
          <a:solidFill>
            <a:srgbClr val="CCCC00"/>
          </a:solidFill>
          <a:ln>
            <a:noFill/>
          </a:ln>
          <a:extLst/>
        </p:spPr>
        <p:txBody>
          <a:bodyPr wrap="square">
            <a:spAutoFit/>
          </a:bodyPr>
          <a:lstStyle>
            <a:lvl1pPr>
              <a:defRPr sz="2000" b="1">
                <a:solidFill>
                  <a:schemeClr val="tx1"/>
                </a:solidFill>
                <a:latin typeface="Microsoft Sans Serif" pitchFamily="34" charset="0"/>
              </a:defRPr>
            </a:lvl1pPr>
            <a:lvl2pPr marL="742950" indent="-285750">
              <a:defRPr sz="2000" b="1">
                <a:solidFill>
                  <a:schemeClr val="tx1"/>
                </a:solidFill>
                <a:latin typeface="Microsoft Sans Serif" pitchFamily="34" charset="0"/>
              </a:defRPr>
            </a:lvl2pPr>
            <a:lvl3pPr marL="1143000" indent="-228600">
              <a:defRPr sz="2000" b="1">
                <a:solidFill>
                  <a:schemeClr val="tx1"/>
                </a:solidFill>
                <a:latin typeface="Microsoft Sans Serif" pitchFamily="34" charset="0"/>
              </a:defRPr>
            </a:lvl3pPr>
            <a:lvl4pPr marL="1600200" indent="-228600">
              <a:defRPr sz="2000" b="1">
                <a:solidFill>
                  <a:schemeClr val="tx1"/>
                </a:solidFill>
                <a:latin typeface="Microsoft Sans Serif" pitchFamily="34" charset="0"/>
              </a:defRPr>
            </a:lvl4pPr>
            <a:lvl5pPr marL="2057400" indent="-228600">
              <a:defRPr sz="2000" b="1">
                <a:solidFill>
                  <a:schemeClr val="tx1"/>
                </a:solidFill>
                <a:latin typeface="Microsoft Sans Serif" pitchFamily="34" charset="0"/>
              </a:defRPr>
            </a:lvl5pPr>
            <a:lvl6pPr marL="2514600" indent="-228600" eaLnBrk="0" fontAlgn="base" hangingPunct="0">
              <a:spcBef>
                <a:spcPct val="50000"/>
              </a:spcBef>
              <a:spcAft>
                <a:spcPct val="0"/>
              </a:spcAft>
              <a:defRPr sz="2000" b="1">
                <a:solidFill>
                  <a:schemeClr val="tx1"/>
                </a:solidFill>
                <a:latin typeface="Microsoft Sans Serif" pitchFamily="34" charset="0"/>
              </a:defRPr>
            </a:lvl6pPr>
            <a:lvl7pPr marL="2971800" indent="-228600" eaLnBrk="0" fontAlgn="base" hangingPunct="0">
              <a:spcBef>
                <a:spcPct val="50000"/>
              </a:spcBef>
              <a:spcAft>
                <a:spcPct val="0"/>
              </a:spcAft>
              <a:defRPr sz="2000" b="1">
                <a:solidFill>
                  <a:schemeClr val="tx1"/>
                </a:solidFill>
                <a:latin typeface="Microsoft Sans Serif" pitchFamily="34" charset="0"/>
              </a:defRPr>
            </a:lvl7pPr>
            <a:lvl8pPr marL="3429000" indent="-228600" eaLnBrk="0" fontAlgn="base" hangingPunct="0">
              <a:spcBef>
                <a:spcPct val="50000"/>
              </a:spcBef>
              <a:spcAft>
                <a:spcPct val="0"/>
              </a:spcAft>
              <a:defRPr sz="2000" b="1">
                <a:solidFill>
                  <a:schemeClr val="tx1"/>
                </a:solidFill>
                <a:latin typeface="Microsoft Sans Serif" pitchFamily="34" charset="0"/>
              </a:defRPr>
            </a:lvl8pPr>
            <a:lvl9pPr marL="3886200" indent="-228600" eaLnBrk="0" fontAlgn="base" hangingPunct="0">
              <a:spcBef>
                <a:spcPct val="50000"/>
              </a:spcBef>
              <a:spcAft>
                <a:spcPct val="0"/>
              </a:spcAft>
              <a:defRPr sz="2000" b="1">
                <a:solidFill>
                  <a:schemeClr val="tx1"/>
                </a:solidFill>
                <a:latin typeface="Microsoft Sans Serif" pitchFamily="34" charset="0"/>
              </a:defRPr>
            </a:lvl9pPr>
          </a:lstStyle>
          <a:p>
            <a:pPr algn="ctr" eaLnBrk="1" hangingPunct="1"/>
            <a:r>
              <a:rPr lang="en-US" dirty="0" smtClean="0"/>
              <a:t>Screening &amp; Determine </a:t>
            </a:r>
            <a:r>
              <a:rPr lang="en-US" dirty="0"/>
              <a:t>Breeding Feasibility </a:t>
            </a:r>
          </a:p>
        </p:txBody>
      </p:sp>
      <p:pic>
        <p:nvPicPr>
          <p:cNvPr id="19" name="Picture 12" descr="Children (two)"/>
          <p:cNvPicPr>
            <a:picLocks noChangeAspect="1" noChangeArrowheads="1"/>
          </p:cNvPicPr>
          <p:nvPr/>
        </p:nvPicPr>
        <p:blipFill>
          <a:blip r:embed="rId4" cstate="print">
            <a:extLst>
              <a:ext uri="{28A0092B-C50C-407E-A947-70E740481C1C}">
                <a14:useLocalDpi xmlns:a14="http://schemas.microsoft.com/office/drawing/2010/main" val="0"/>
              </a:ext>
            </a:extLst>
          </a:blip>
          <a:srcRect t="8475" r="5098"/>
          <a:stretch>
            <a:fillRect/>
          </a:stretch>
        </p:blipFill>
        <p:spPr bwMode="auto">
          <a:xfrm>
            <a:off x="1943100" y="2054225"/>
            <a:ext cx="1666127" cy="2417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755223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7636" y="3226700"/>
            <a:ext cx="6006364" cy="355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3"/>
          <p:cNvSpPr>
            <a:spLocks noChangeArrowheads="1"/>
          </p:cNvSpPr>
          <p:nvPr/>
        </p:nvSpPr>
        <p:spPr bwMode="auto">
          <a:xfrm>
            <a:off x="381000" y="1093100"/>
            <a:ext cx="85344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lstStyle>
            <a:lvl1pPr marL="342900" indent="-342900">
              <a:spcBef>
                <a:spcPct val="20000"/>
              </a:spcBef>
              <a:buClr>
                <a:srgbClr val="FFFF00"/>
              </a:buClr>
              <a:buSzPct val="80000"/>
              <a:buFont typeface="Wingdings" panose="05000000000000000000" pitchFamily="2" charset="2"/>
              <a:buChar char="Ø"/>
              <a:defRPr kumimoji="1" sz="2800">
                <a:solidFill>
                  <a:schemeClr val="tx1"/>
                </a:solidFill>
                <a:latin typeface="Arial" panose="020B0604020202020204" pitchFamily="34" charset="0"/>
              </a:defRPr>
            </a:lvl1pPr>
            <a:lvl2pPr marL="742950" indent="-285750">
              <a:spcBef>
                <a:spcPct val="20000"/>
              </a:spcBef>
              <a:buClr>
                <a:srgbClr val="FFFF00"/>
              </a:buClr>
              <a:buSzPct val="130000"/>
              <a:buChar char="•"/>
              <a:defRPr kumimoji="1" sz="2700">
                <a:solidFill>
                  <a:schemeClr val="tx1"/>
                </a:solidFill>
                <a:latin typeface="Arial" panose="020B0604020202020204" pitchFamily="34" charset="0"/>
              </a:defRPr>
            </a:lvl2pPr>
            <a:lvl3pPr marL="1143000" indent="-228600">
              <a:spcBef>
                <a:spcPct val="20000"/>
              </a:spcBef>
              <a:buClr>
                <a:srgbClr val="FFFF00"/>
              </a:buClr>
              <a:buSzPct val="75000"/>
              <a:buChar char="•"/>
              <a:defRPr kumimoji="1" sz="2600">
                <a:solidFill>
                  <a:schemeClr val="tx1"/>
                </a:solidFill>
                <a:latin typeface="Arial" panose="020B0604020202020204" pitchFamily="34" charset="0"/>
              </a:defRPr>
            </a:lvl3pPr>
            <a:lvl4pPr marL="1600200" indent="-228600">
              <a:spcBef>
                <a:spcPct val="20000"/>
              </a:spcBef>
              <a:buClr>
                <a:srgbClr val="FFFF00"/>
              </a:buClr>
              <a:buSzPct val="60000"/>
              <a:buChar char="–"/>
              <a:defRPr kumimoji="1" sz="2500">
                <a:solidFill>
                  <a:schemeClr val="tx1"/>
                </a:solidFill>
                <a:latin typeface="Arial" panose="020B0604020202020204" pitchFamily="34" charset="0"/>
              </a:defRPr>
            </a:lvl4pPr>
            <a:lvl5pPr marL="2057400" indent="-228600">
              <a:spcBef>
                <a:spcPct val="20000"/>
              </a:spcBef>
              <a:buClr>
                <a:srgbClr val="FFFF00"/>
              </a:buClr>
              <a:buSzPct val="35000"/>
              <a:buFont typeface="Wingdings" panose="05000000000000000000" pitchFamily="2" charset="2"/>
              <a:buChar char="l"/>
              <a:defRPr kumimoji="1"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00"/>
              </a:buClr>
              <a:buSzPct val="35000"/>
              <a:buFont typeface="Wingdings" panose="05000000000000000000" pitchFamily="2" charset="2"/>
              <a:buChar char="l"/>
              <a:defRPr kumimoji="1"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00"/>
              </a:buClr>
              <a:buSzPct val="35000"/>
              <a:buFont typeface="Wingdings" panose="05000000000000000000" pitchFamily="2" charset="2"/>
              <a:buChar char="l"/>
              <a:defRPr kumimoji="1"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00"/>
              </a:buClr>
              <a:buSzPct val="35000"/>
              <a:buFont typeface="Wingdings" panose="05000000000000000000" pitchFamily="2" charset="2"/>
              <a:buChar char="l"/>
              <a:defRPr kumimoji="1"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00"/>
              </a:buClr>
              <a:buSzPct val="35000"/>
              <a:buFont typeface="Wingdings" panose="05000000000000000000" pitchFamily="2" charset="2"/>
              <a:buChar char="l"/>
              <a:defRPr kumimoji="1" sz="2400">
                <a:solidFill>
                  <a:schemeClr val="tx1"/>
                </a:solidFill>
                <a:latin typeface="Arial" panose="020B0604020202020204" pitchFamily="34" charset="0"/>
              </a:defRPr>
            </a:lvl9pPr>
          </a:lstStyle>
          <a:p>
            <a:pPr defTabSz="685800" eaLnBrk="1" fontAlgn="auto" hangingPunct="1">
              <a:spcAft>
                <a:spcPts val="0"/>
              </a:spcAft>
              <a:buClr>
                <a:schemeClr val="tx2">
                  <a:lumMod val="50000"/>
                </a:schemeClr>
              </a:buClr>
              <a:buFont typeface="Wingdings" panose="05000000000000000000" pitchFamily="2" charset="2"/>
              <a:buChar char="§"/>
              <a:defRPr/>
            </a:pPr>
            <a:r>
              <a:rPr lang="en-US" altLang="en-US" dirty="0">
                <a:solidFill>
                  <a:srgbClr val="000000"/>
                </a:solidFill>
                <a:latin typeface="Microsoft Sans Serif" pitchFamily="34" charset="0"/>
                <a:ea typeface="Times New Roman" pitchFamily="18" charset="0"/>
                <a:cs typeface="Microsoft Sans Serif" pitchFamily="34" charset="0"/>
              </a:rPr>
              <a:t>Zinc deficiency is common in developing countries with high infant and child mortality </a:t>
            </a:r>
          </a:p>
          <a:p>
            <a:pPr defTabSz="685800" eaLnBrk="1" fontAlgn="auto" hangingPunct="1">
              <a:spcAft>
                <a:spcPts val="0"/>
              </a:spcAft>
              <a:buClr>
                <a:schemeClr val="tx2">
                  <a:lumMod val="50000"/>
                </a:schemeClr>
              </a:buClr>
              <a:buFont typeface="Wingdings" panose="05000000000000000000" pitchFamily="2" charset="2"/>
              <a:buChar char="§"/>
              <a:defRPr/>
            </a:pPr>
            <a:r>
              <a:rPr lang="en-US" altLang="en-US" dirty="0">
                <a:solidFill>
                  <a:srgbClr val="000000"/>
                </a:solidFill>
                <a:latin typeface="Microsoft Sans Serif" pitchFamily="34" charset="0"/>
                <a:ea typeface="Times New Roman" pitchFamily="18" charset="0"/>
                <a:cs typeface="Microsoft Sans Serif" pitchFamily="34" charset="0"/>
              </a:rPr>
              <a:t>Zinc commonly the most deficient nutrient in </a:t>
            </a:r>
            <a:r>
              <a:rPr lang="en-US" altLang="en-US" dirty="0" smtClean="0">
                <a:solidFill>
                  <a:srgbClr val="000000"/>
                </a:solidFill>
                <a:latin typeface="Microsoft Sans Serif" pitchFamily="34" charset="0"/>
                <a:ea typeface="Times New Roman" pitchFamily="18" charset="0"/>
                <a:cs typeface="Microsoft Sans Serif" pitchFamily="34" charset="0"/>
              </a:rPr>
              <a:t>food </a:t>
            </a:r>
            <a:r>
              <a:rPr lang="en-US" altLang="en-US" dirty="0">
                <a:solidFill>
                  <a:srgbClr val="000000"/>
                </a:solidFill>
                <a:latin typeface="Microsoft Sans Serif" pitchFamily="34" charset="0"/>
                <a:ea typeface="Times New Roman" pitchFamily="18" charset="0"/>
                <a:cs typeface="Microsoft Sans Serif" pitchFamily="34" charset="0"/>
              </a:rPr>
              <a:t>fed to infants during weaning – a critical period for development</a:t>
            </a:r>
          </a:p>
        </p:txBody>
      </p:sp>
      <p:sp>
        <p:nvSpPr>
          <p:cNvPr id="6" name="Rectangle 5"/>
          <p:cNvSpPr/>
          <p:nvPr/>
        </p:nvSpPr>
        <p:spPr>
          <a:xfrm>
            <a:off x="609600" y="3760100"/>
            <a:ext cx="2528036" cy="2462213"/>
          </a:xfrm>
          <a:prstGeom prst="rect">
            <a:avLst/>
          </a:prstGeom>
        </p:spPr>
        <p:txBody>
          <a:bodyPr wrap="square">
            <a:spAutoFit/>
          </a:bodyPr>
          <a:lstStyle/>
          <a:p>
            <a:r>
              <a:rPr lang="en-US" sz="2200" dirty="0" smtClean="0"/>
              <a:t>Globally 17.3</a:t>
            </a:r>
            <a:r>
              <a:rPr lang="en-US" sz="2200" dirty="0"/>
              <a:t>% of the population has inadequate zinc intakes, with </a:t>
            </a:r>
            <a:r>
              <a:rPr lang="en-US" sz="2200" dirty="0" smtClean="0"/>
              <a:t>highest </a:t>
            </a:r>
            <a:r>
              <a:rPr lang="en-US" sz="2200" dirty="0"/>
              <a:t>estimates in Africa </a:t>
            </a:r>
            <a:r>
              <a:rPr lang="en-US" sz="2200" dirty="0" smtClean="0"/>
              <a:t>(23.9</a:t>
            </a:r>
            <a:r>
              <a:rPr lang="en-US" sz="2200" dirty="0"/>
              <a:t>%) and Asia (19.4%).</a:t>
            </a:r>
          </a:p>
        </p:txBody>
      </p:sp>
      <p:sp>
        <p:nvSpPr>
          <p:cNvPr id="7" name="Rectangle 65"/>
          <p:cNvSpPr>
            <a:spLocks noChangeArrowheads="1"/>
          </p:cNvSpPr>
          <p:nvPr/>
        </p:nvSpPr>
        <p:spPr bwMode="auto">
          <a:xfrm>
            <a:off x="304800" y="228600"/>
            <a:ext cx="838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b="1">
                <a:solidFill>
                  <a:schemeClr val="tx1"/>
                </a:solidFill>
                <a:latin typeface="Microsoft Sans Serif" panose="020B0604020202020204" pitchFamily="34" charset="0"/>
              </a:defRPr>
            </a:lvl1pPr>
            <a:lvl2pPr marL="742950" indent="-285750">
              <a:defRPr sz="2000" b="1">
                <a:solidFill>
                  <a:schemeClr val="tx1"/>
                </a:solidFill>
                <a:latin typeface="Microsoft Sans Serif" panose="020B0604020202020204" pitchFamily="34" charset="0"/>
              </a:defRPr>
            </a:lvl2pPr>
            <a:lvl3pPr marL="1143000" indent="-228600">
              <a:defRPr sz="2000" b="1">
                <a:solidFill>
                  <a:schemeClr val="tx1"/>
                </a:solidFill>
                <a:latin typeface="Microsoft Sans Serif" panose="020B0604020202020204" pitchFamily="34" charset="0"/>
              </a:defRPr>
            </a:lvl3pPr>
            <a:lvl4pPr marL="1600200" indent="-228600">
              <a:defRPr sz="2000" b="1">
                <a:solidFill>
                  <a:schemeClr val="tx1"/>
                </a:solidFill>
                <a:latin typeface="Microsoft Sans Serif" panose="020B0604020202020204" pitchFamily="34" charset="0"/>
              </a:defRPr>
            </a:lvl4pPr>
            <a:lvl5pPr marL="2057400" indent="-228600">
              <a:defRPr sz="2000" b="1">
                <a:solidFill>
                  <a:schemeClr val="tx1"/>
                </a:solidFill>
                <a:latin typeface="Microsoft Sans Serif" panose="020B0604020202020204" pitchFamily="34" charset="0"/>
              </a:defRPr>
            </a:lvl5pPr>
            <a:lvl6pPr marL="2514600" indent="-228600" eaLnBrk="0" fontAlgn="base" hangingPunct="0">
              <a:spcBef>
                <a:spcPct val="50000"/>
              </a:spcBef>
              <a:spcAft>
                <a:spcPct val="0"/>
              </a:spcAft>
              <a:defRPr sz="2000" b="1">
                <a:solidFill>
                  <a:schemeClr val="tx1"/>
                </a:solidFill>
                <a:latin typeface="Microsoft Sans Serif" panose="020B0604020202020204" pitchFamily="34" charset="0"/>
              </a:defRPr>
            </a:lvl6pPr>
            <a:lvl7pPr marL="2971800" indent="-228600" eaLnBrk="0" fontAlgn="base" hangingPunct="0">
              <a:spcBef>
                <a:spcPct val="50000"/>
              </a:spcBef>
              <a:spcAft>
                <a:spcPct val="0"/>
              </a:spcAft>
              <a:defRPr sz="2000" b="1">
                <a:solidFill>
                  <a:schemeClr val="tx1"/>
                </a:solidFill>
                <a:latin typeface="Microsoft Sans Serif" panose="020B0604020202020204" pitchFamily="34" charset="0"/>
              </a:defRPr>
            </a:lvl7pPr>
            <a:lvl8pPr marL="3429000" indent="-228600" eaLnBrk="0" fontAlgn="base" hangingPunct="0">
              <a:spcBef>
                <a:spcPct val="50000"/>
              </a:spcBef>
              <a:spcAft>
                <a:spcPct val="0"/>
              </a:spcAft>
              <a:defRPr sz="2000" b="1">
                <a:solidFill>
                  <a:schemeClr val="tx1"/>
                </a:solidFill>
                <a:latin typeface="Microsoft Sans Serif" panose="020B0604020202020204" pitchFamily="34" charset="0"/>
              </a:defRPr>
            </a:lvl8pPr>
            <a:lvl9pPr marL="3886200" indent="-228600" eaLnBrk="0" fontAlgn="base" hangingPunct="0">
              <a:spcBef>
                <a:spcPct val="50000"/>
              </a:spcBef>
              <a:spcAft>
                <a:spcPct val="0"/>
              </a:spcAft>
              <a:defRPr sz="2000" b="1">
                <a:solidFill>
                  <a:schemeClr val="tx1"/>
                </a:solidFill>
                <a:latin typeface="Microsoft Sans Serif" panose="020B0604020202020204" pitchFamily="34" charset="0"/>
              </a:defRPr>
            </a:lvl9pPr>
          </a:lstStyle>
          <a:p>
            <a:pPr algn="ctr" eaLnBrk="1" hangingPunct="1">
              <a:spcBef>
                <a:spcPct val="0"/>
              </a:spcBef>
            </a:pPr>
            <a:r>
              <a:rPr lang="en-AU" sz="3200" i="1" dirty="0" smtClean="0">
                <a:solidFill>
                  <a:schemeClr val="tx2"/>
                </a:solidFill>
              </a:rPr>
              <a:t>Importance of Zinc Deficiency</a:t>
            </a:r>
            <a:endParaRPr lang="en-AU" sz="3200" i="1" dirty="0">
              <a:solidFill>
                <a:schemeClr val="tx2"/>
              </a:solidFill>
            </a:endParaRPr>
          </a:p>
        </p:txBody>
      </p:sp>
    </p:spTree>
    <p:extLst>
      <p:ext uri="{BB962C8B-B14F-4D97-AF65-F5344CB8AC3E}">
        <p14:creationId xmlns:p14="http://schemas.microsoft.com/office/powerpoint/2010/main" val="2567937395"/>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000" b="1" i="0" u="none" strike="noStrike" cap="none" normalizeH="0" baseline="0" smtClean="0">
            <a:ln>
              <a:noFill/>
            </a:ln>
            <a:solidFill>
              <a:schemeClr val="tx1"/>
            </a:solidFill>
            <a:effectLst/>
            <a:latin typeface="Microsoft Sans Serif" pitchFamily="34"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000" b="1" i="0" u="none" strike="noStrike" cap="none" normalizeH="0" baseline="0" smtClean="0">
            <a:ln>
              <a:noFill/>
            </a:ln>
            <a:solidFill>
              <a:schemeClr val="tx1"/>
            </a:solidFill>
            <a:effectLst/>
            <a:latin typeface="Microsoft Sans Serif"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Balloons</Template>
  <TotalTime>15885</TotalTime>
  <Words>3080</Words>
  <Application>Microsoft Office PowerPoint</Application>
  <PresentationFormat>On-screen Show (4:3)</PresentationFormat>
  <Paragraphs>414</Paragraphs>
  <Slides>43</Slides>
  <Notes>37</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55" baseType="lpstr">
      <vt:lpstr>宋体</vt:lpstr>
      <vt:lpstr>Arial</vt:lpstr>
      <vt:lpstr>Calibri</vt:lpstr>
      <vt:lpstr>Candara</vt:lpstr>
      <vt:lpstr>Microsoft Sans Serif</vt:lpstr>
      <vt:lpstr>MS Reference Sans Serif</vt:lpstr>
      <vt:lpstr>ScalaSans-Regular</vt:lpstr>
      <vt:lpstr>Tahoma</vt:lpstr>
      <vt:lpstr>Times New Roman</vt:lpstr>
      <vt:lpstr>Wingdings</vt:lpstr>
      <vt:lpstr>Default Design</vt:lpstr>
      <vt:lpstr>CorelDRAW 6.0</vt:lpstr>
      <vt:lpstr>PowerPoint Presentation</vt:lpstr>
      <vt:lpstr>PowerPoint Presentation</vt:lpstr>
      <vt:lpstr>PowerPoint Presentation</vt:lpstr>
      <vt:lpstr>PowerPoint Presentation</vt:lpstr>
      <vt:lpstr>What can We do 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Wheat Iron and Zinc Variation in Kazakhstan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Metabolite Profiling is Useful in Trying to Explain Genotypic Differences in Grain Nutrient Content and Its Use Will be Explored Further In Marker Work</vt:lpstr>
      <vt:lpstr>Conceptual model for increased metal transport in Wheat</vt:lpstr>
      <vt:lpstr>PowerPoint Presentation</vt:lpstr>
      <vt:lpstr>PowerPoint Presentation</vt:lpstr>
      <vt:lpstr>PowerPoint Presentation</vt:lpstr>
      <vt:lpstr>From genetic resources to High zinc wheat in farmers’ fields of South Asia in less than 10 years</vt:lpstr>
      <vt:lpstr>PowerPoint Presentation</vt:lpstr>
      <vt:lpstr>PowerPoint Presentation</vt:lpstr>
      <vt:lpstr>Results demonstrated:</vt:lpstr>
      <vt:lpstr>PowerPoint Presentation</vt:lpstr>
      <vt:lpstr>PowerPoint Presentation</vt:lpstr>
      <vt:lpstr>PowerPoint Presentation</vt:lpstr>
      <vt:lpstr>PowerPoint Presentation</vt:lpstr>
      <vt:lpstr>PowerPoint Presentation</vt:lpstr>
      <vt:lpstr>Related Marketing Activities </vt:lpstr>
      <vt:lpstr>Marketing – Consumer Goods - Wheat </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WH PFEIFFER</dc:creator>
  <cp:lastModifiedBy>Pfeiffer, Wolfgang (CIAT - HarvestPlus)</cp:lastModifiedBy>
  <cp:revision>3867</cp:revision>
  <dcterms:created xsi:type="dcterms:W3CDTF">2004-10-02T21:22:26Z</dcterms:created>
  <dcterms:modified xsi:type="dcterms:W3CDTF">2016-12-06T10:06:36Z</dcterms:modified>
</cp:coreProperties>
</file>